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66" r:id="rId4"/>
    <p:sldId id="257" r:id="rId5"/>
    <p:sldId id="259" r:id="rId6"/>
    <p:sldId id="262" r:id="rId7"/>
    <p:sldId id="263" r:id="rId8"/>
    <p:sldId id="264" r:id="rId9"/>
    <p:sldId id="265" r:id="rId10"/>
    <p:sldId id="258" r:id="rId11"/>
    <p:sldId id="260" r:id="rId12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686" autoAdjust="0"/>
  </p:normalViewPr>
  <p:slideViewPr>
    <p:cSldViewPr>
      <p:cViewPr varScale="1">
        <p:scale>
          <a:sx n="94" d="100"/>
          <a:sy n="94" d="100"/>
        </p:scale>
        <p:origin x="-21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56AF7-545D-43D7-AB97-473EB12A087D}" type="datetimeFigureOut">
              <a:rPr lang="en-US" smtClean="0"/>
              <a:t>15-Jan-14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8AC24-3033-4E30-920F-472C378C1F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21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53656-0806-418A-8B6A-3042B6386A32}" type="datetimeFigureOut">
              <a:rPr lang="en-US" smtClean="0"/>
              <a:t>15-Jan-14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53667"/>
            <a:ext cx="5661660" cy="40297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8C914-7186-40C8-9E9B-D63661501F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08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s.ca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caringforkids.cps.ca/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Material Sources:</a:t>
            </a:r>
          </a:p>
          <a:p>
            <a:r>
              <a:rPr lang="en-US" dirty="0" smtClean="0"/>
              <a:t>Wood</a:t>
            </a:r>
            <a:r>
              <a:rPr lang="en-US" baseline="0" dirty="0" smtClean="0"/>
              <a:t> Badge course C7-751-13</a:t>
            </a:r>
          </a:p>
          <a:p>
            <a:r>
              <a:rPr lang="en-US" baseline="0" dirty="0" smtClean="0"/>
              <a:t>Philmont Scout Ranch Boy Scout Conference; Special Needs Committee</a:t>
            </a:r>
          </a:p>
          <a:p>
            <a:r>
              <a:rPr lang="en-US" baseline="0" dirty="0" smtClean="0"/>
              <a:t>And as noted on individual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C914-7186-40C8-9E9B-D63661501F1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45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C914-7186-40C8-9E9B-D63661501F1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31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C914-7186-40C8-9E9B-D63661501F1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66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C914-7186-40C8-9E9B-D63661501F1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17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C914-7186-40C8-9E9B-D63661501F1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54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C914-7186-40C8-9E9B-D63661501F1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54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C914-7186-40C8-9E9B-D63661501F1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C914-7186-40C8-9E9B-D63661501F1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Sources:</a:t>
            </a:r>
          </a:p>
          <a:p>
            <a:endParaRPr lang="en-US" dirty="0" smtClean="0"/>
          </a:p>
          <a:p>
            <a:r>
              <a:rPr lang="en-US" dirty="0" smtClean="0"/>
              <a:t>http://www.ncbi.nlm.nih.gov/pmc/articles/PMC2719514/</a:t>
            </a:r>
          </a:p>
          <a:p>
            <a:endParaRPr lang="en-US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Correspondence: Canadian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Paediatric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Society, 2204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Walkley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Road, Suite 100, Ottawa, Ontario K1G 4G8. Telephone 613-526-9397, fax 613-526-3332, Web sites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www.cps.ca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www.caringforkids.cps.ca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C914-7186-40C8-9E9B-D63661501F1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498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C914-7186-40C8-9E9B-D63661501F1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73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http://www.drphil.com/articles/article/249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discipline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ideas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Reminder</a:t>
            </a:r>
            <a:r>
              <a:rPr lang="en-US" baseline="0" dirty="0" smtClean="0"/>
              <a:t> to the Scout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Time Out 20 Minutes – Scout to discus with parents after the meeting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Sent home – Scoutmaster to discuss with scout and parents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Repeated offenses –</a:t>
            </a:r>
            <a:r>
              <a:rPr lang="en-US" baseline="0" dirty="0" smtClean="0"/>
              <a:t> discuss with committee, scout and parents. Possible suspension from meetings, outings, etc.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Turning Negatives into Positives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helpful hints to eliminate problems before they happen!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Inclusion (making someone feel successful and part of the group) rests on your attitude in making it work.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Communicate! Communicate! Communicate!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 each individual's limitations. Work around the limitations to ensure success.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Don't make quick judgments about people (we usually do...). Before you make a judgment, think of what the behavior might be telling you. 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 on sameness. Determine how to minimize differences.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Respect everyone for who he (or she) is. Never be condescending. Don't talk about them in front of them.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 everyone whenever possible.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Fair is everyone getting what each individual needs. Fair is not necessarily equal!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word "don't" as seldom as possible. When it must be used, always give a "do" alternative.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written rules. Make them reasonable. Do not bend them. If they are broken, make the punishment fit the crime and the individual.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Don't tell someone what he should not be doing. Tell him what he should be doing. Be very specific, and redirect behavior.to something positive.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Never give a choice if choice is not actually an option.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Don't try to control. Instead, work toward transitioning to success while acknowledging that the problem is real.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behavior seems solely to get attention, ignore the behavior but not the individual. Direct the individual to appropriate behavior.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 expectations high, but give freedom to fail. Without freedom to fail, they will stop trying. Be positive.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good news (praise) before bad news (correction).\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C914-7186-40C8-9E9B-D63661501F1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93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FB757D6-C4C5-43D2-BC24-399F3D0ECB9E}" type="datetime1">
              <a:rPr lang="en-US" smtClean="0"/>
              <a:t>15-Jan-14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3679824-FD02-4D89-8527-CDC6CBD22F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9C0F-9F2E-40BC-ACBF-14E9076B94EF}" type="datetime1">
              <a:rPr lang="en-US" smtClean="0"/>
              <a:t>15-Jan-14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257A-9D7D-49AC-AF45-B2360D45DC1C}" type="datetime1">
              <a:rPr lang="en-US" smtClean="0"/>
              <a:t>15-Jan-14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52CB-1D3D-43EE-9B9D-98F7267CAF5D}" type="datetime1">
              <a:rPr lang="en-US" smtClean="0"/>
              <a:t>15-Jan-14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FCC3-376E-4D3A-99E0-9822EA19DAD0}" type="datetime1">
              <a:rPr lang="en-US" smtClean="0"/>
              <a:t>15-Jan-14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5D32-9644-4961-BDA4-C0269DD91CA6}" type="datetime1">
              <a:rPr lang="en-US" smtClean="0"/>
              <a:t>15-Jan-14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6AC1-344E-422A-8CA9-2A402B7EA279}" type="datetime1">
              <a:rPr lang="en-US" smtClean="0"/>
              <a:t>15-Jan-14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3398-16A0-4D3A-81AE-DFF04E7C36E8}" type="datetime1">
              <a:rPr lang="en-US" smtClean="0"/>
              <a:t>15-Jan-14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A6E8-C3F4-46AD-8EEA-8A69105A85FC}" type="datetime1">
              <a:rPr lang="en-US" smtClean="0"/>
              <a:t>15-Jan-14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8458-FA99-4DA2-A0D7-D9C0A129892B}" type="datetime1">
              <a:rPr lang="en-US" smtClean="0"/>
              <a:t>15-Jan-14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8E1C-605C-45A1-AB6A-8DD035339CB5}" type="datetime1">
              <a:rPr lang="en-US" smtClean="0"/>
              <a:t>15-Jan-14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556DA53-2065-47DA-A8C9-165FF7AF4C78}" type="datetime1">
              <a:rPr lang="en-US" smtClean="0"/>
              <a:t>15-Jan-14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3679824-FD02-4D89-8527-CDC6CBD22F0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Managing Conflict and Discipline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953000"/>
            <a:ext cx="6400800" cy="10668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n-US" sz="2000" dirty="0" smtClean="0"/>
              <a:t>Colin Alesse</a:t>
            </a:r>
          </a:p>
          <a:p>
            <a:pPr algn="r">
              <a:spcBef>
                <a:spcPts val="0"/>
              </a:spcBef>
            </a:pPr>
            <a:r>
              <a:rPr lang="en-US" sz="2000" dirty="0" smtClean="0"/>
              <a:t>Troop 235</a:t>
            </a:r>
          </a:p>
          <a:p>
            <a:pPr algn="r">
              <a:spcBef>
                <a:spcPts val="0"/>
              </a:spcBef>
            </a:pPr>
            <a:r>
              <a:rPr lang="en-US" sz="2000" dirty="0" smtClean="0"/>
              <a:t>Mount Prospect, IL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do you want?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are you doing to get it?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Is it working?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Do you want or need to figure out another way?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53" y="609600"/>
            <a:ext cx="8229600" cy="762000"/>
          </a:xfrm>
        </p:spPr>
        <p:txBody>
          <a:bodyPr/>
          <a:lstStyle/>
          <a:p>
            <a:r>
              <a:rPr lang="en-US" dirty="0" smtClean="0"/>
              <a:t>Leadership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21163"/>
          </a:xfrm>
        </p:spPr>
        <p:txBody>
          <a:bodyPr/>
          <a:lstStyle/>
          <a:p>
            <a:pPr marL="68580" indent="0">
              <a:buNone/>
            </a:pPr>
            <a:r>
              <a:rPr lang="en-US" sz="2000" b="1" dirty="0" smtClean="0"/>
              <a:t>My Job is</a:t>
            </a:r>
          </a:p>
          <a:p>
            <a:pPr lvl="1"/>
            <a:r>
              <a:rPr lang="en-US" sz="1600" dirty="0" smtClean="0"/>
              <a:t>To do all I can to ensure your safety</a:t>
            </a:r>
          </a:p>
          <a:p>
            <a:pPr lvl="1"/>
            <a:r>
              <a:rPr lang="en-US" sz="1600" dirty="0" smtClean="0"/>
              <a:t>To help you get the most out of this experience</a:t>
            </a:r>
          </a:p>
          <a:p>
            <a:pPr lvl="1"/>
            <a:r>
              <a:rPr lang="en-US" sz="1600" dirty="0" smtClean="0"/>
              <a:t>To be honest with you and treat you with respect</a:t>
            </a:r>
          </a:p>
          <a:p>
            <a:pPr marL="68580" indent="0">
              <a:buNone/>
            </a:pPr>
            <a:r>
              <a:rPr lang="en-US" sz="2000" b="1" dirty="0" smtClean="0"/>
              <a:t>Your Job is</a:t>
            </a:r>
          </a:p>
          <a:p>
            <a:pPr lvl="1"/>
            <a:r>
              <a:rPr lang="en-US" sz="1600" dirty="0" smtClean="0"/>
              <a:t>To tell me when you don’t feel safe</a:t>
            </a:r>
          </a:p>
          <a:p>
            <a:pPr lvl="1"/>
            <a:r>
              <a:rPr lang="en-US" sz="1600" dirty="0" smtClean="0"/>
              <a:t>To help me ensure your safety</a:t>
            </a:r>
          </a:p>
          <a:p>
            <a:pPr lvl="1"/>
            <a:r>
              <a:rPr lang="en-US" sz="1600" dirty="0" smtClean="0"/>
              <a:t>To be honest with me and treat me with respect</a:t>
            </a:r>
          </a:p>
          <a:p>
            <a:pPr lvl="1"/>
            <a:endParaRPr lang="en-US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 smtClean="0"/>
              <a:t>If I am doing something that bothers you, I’d like you to tell me in a respectful way.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 smtClean="0"/>
              <a:t>How will it be if we really get along?  What would it be like?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 smtClean="0"/>
              <a:t>If I see you’re having a problem, what do you want me to do?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19927" y="5791200"/>
            <a:ext cx="7855721" cy="548640"/>
            <a:chOff x="408774" y="5791200"/>
            <a:chExt cx="7855721" cy="548640"/>
          </a:xfrm>
        </p:grpSpPr>
        <p:sp>
          <p:nvSpPr>
            <p:cNvPr id="4" name="TextBox 3"/>
            <p:cNvSpPr txBox="1"/>
            <p:nvPr/>
          </p:nvSpPr>
          <p:spPr>
            <a:xfrm>
              <a:off x="408774" y="5791200"/>
              <a:ext cx="3858426" cy="54864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Leader: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419600" y="5791200"/>
              <a:ext cx="3844895" cy="54864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Scout:</a:t>
              </a:r>
              <a:endParaRPr lang="en-US" dirty="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Keys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2209800"/>
            <a:ext cx="3200400" cy="685799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000" dirty="0" smtClean="0"/>
              <a:t>Communication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71800" y="3162300"/>
            <a:ext cx="32004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dirty="0" smtClean="0"/>
              <a:t>Communication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71800" y="4114800"/>
            <a:ext cx="32004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dirty="0" smtClean="0"/>
              <a:t>Communication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47900" y="5494946"/>
            <a:ext cx="4648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dirty="0" smtClean="0"/>
              <a:t>What can I do to help?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15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Scout has needs</a:t>
            </a:r>
          </a:p>
          <a:p>
            <a:pPr lvl="1"/>
            <a:r>
              <a:rPr lang="en-US" dirty="0" smtClean="0"/>
              <a:t>To be successful</a:t>
            </a:r>
          </a:p>
          <a:p>
            <a:pPr lvl="1"/>
            <a:r>
              <a:rPr lang="en-US" dirty="0" smtClean="0"/>
              <a:t>To be accepted socially and emotionally</a:t>
            </a:r>
          </a:p>
          <a:p>
            <a:pPr lvl="1"/>
            <a:endParaRPr lang="en-US" dirty="0"/>
          </a:p>
          <a:p>
            <a:r>
              <a:rPr lang="en-US" dirty="0" smtClean="0"/>
              <a:t>It takes a village</a:t>
            </a:r>
          </a:p>
          <a:p>
            <a:pPr lvl="1"/>
            <a:r>
              <a:rPr lang="en-US" dirty="0" smtClean="0"/>
              <a:t>Trained Leaders</a:t>
            </a:r>
          </a:p>
          <a:p>
            <a:pPr lvl="1"/>
            <a:r>
              <a:rPr lang="en-US" dirty="0" smtClean="0"/>
              <a:t>Parents</a:t>
            </a:r>
          </a:p>
          <a:p>
            <a:pPr lvl="1"/>
            <a:r>
              <a:rPr lang="en-US" dirty="0" smtClean="0"/>
              <a:t>Back-Ups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041" y="3886200"/>
            <a:ext cx="2159390" cy="2150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83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508977"/>
          </a:xfrm>
        </p:spPr>
        <p:txBody>
          <a:bodyPr/>
          <a:lstStyle/>
          <a:p>
            <a:r>
              <a:rPr lang="en-US" dirty="0" smtClean="0"/>
              <a:t>Be aware of yourself</a:t>
            </a:r>
          </a:p>
          <a:p>
            <a:r>
              <a:rPr lang="en-US" dirty="0" smtClean="0"/>
              <a:t>Be aware of others</a:t>
            </a:r>
          </a:p>
          <a:p>
            <a:r>
              <a:rPr lang="en-US" dirty="0" smtClean="0"/>
              <a:t>Set the scene for cooperative solutions</a:t>
            </a:r>
          </a:p>
          <a:p>
            <a:r>
              <a:rPr lang="en-US" dirty="0" smtClean="0"/>
              <a:t>Set clear boundaries / limits and enforce consistently</a:t>
            </a:r>
          </a:p>
          <a:p>
            <a:r>
              <a:rPr lang="en-US" dirty="0" smtClean="0"/>
              <a:t>Follow BSA Youth Protection Training Guidelines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Cooperative Approach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Direct Approach (Must Stop Now - Freeze)</a:t>
            </a:r>
          </a:p>
          <a:p>
            <a:pPr lvl="1"/>
            <a:r>
              <a:rPr lang="en-US" dirty="0" smtClean="0"/>
              <a:t>Typically when safety is involved </a:t>
            </a:r>
          </a:p>
          <a:p>
            <a:pPr lvl="2"/>
            <a:r>
              <a:rPr lang="en-US" dirty="0" smtClean="0"/>
              <a:t>This is what is expected</a:t>
            </a:r>
          </a:p>
          <a:p>
            <a:pPr lvl="2"/>
            <a:r>
              <a:rPr lang="en-US" dirty="0" smtClean="0"/>
              <a:t>This is what you are doing</a:t>
            </a:r>
          </a:p>
          <a:p>
            <a:pPr lvl="2"/>
            <a:r>
              <a:rPr lang="en-US" dirty="0" smtClean="0"/>
              <a:t>This is why you must stop and change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6387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Actively Listen</a:t>
            </a:r>
          </a:p>
          <a:p>
            <a:pPr marL="640080" lvl="2" indent="0">
              <a:buNone/>
            </a:pPr>
            <a:r>
              <a:rPr lang="en-US" dirty="0" smtClean="0"/>
              <a:t>Seek first to understand, then be understood</a:t>
            </a:r>
          </a:p>
          <a:p>
            <a:pPr marL="640080" lvl="2" indent="0">
              <a:buNone/>
            </a:pPr>
            <a:r>
              <a:rPr lang="en-US" dirty="0" smtClean="0"/>
              <a:t>Connects us with others</a:t>
            </a:r>
          </a:p>
          <a:p>
            <a:pPr marL="674370" lvl="2" indent="0">
              <a:buNone/>
            </a:pPr>
            <a:r>
              <a:rPr lang="en-US" dirty="0" smtClean="0"/>
              <a:t>It helps us make decisions and solve problems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346"/>
          <a:stretch/>
        </p:blipFill>
        <p:spPr bwMode="auto">
          <a:xfrm>
            <a:off x="6404361" y="4419600"/>
            <a:ext cx="1883574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4563052"/>
            <a:ext cx="5718561" cy="1437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870" indent="0" algn="ctr">
              <a:buFont typeface="Wingdings 2" pitchFamily="18" charset="2"/>
              <a:buNone/>
            </a:pPr>
            <a:r>
              <a:rPr lang="en-US" sz="1800" dirty="0" smtClean="0"/>
              <a:t>Don’t let the heat of the moment take over you  </a:t>
            </a:r>
          </a:p>
          <a:p>
            <a:pPr marL="102870" indent="0" algn="ctr">
              <a:buFont typeface="Wingdings 2" pitchFamily="18" charset="2"/>
              <a:buNone/>
            </a:pPr>
            <a:endParaRPr lang="en-US" sz="900" dirty="0"/>
          </a:p>
          <a:p>
            <a:pPr marL="102870" indent="0" algn="ctr">
              <a:buFont typeface="Wingdings 2" pitchFamily="18" charset="2"/>
              <a:buNone/>
            </a:pPr>
            <a:r>
              <a:rPr lang="en-US" sz="1800" dirty="0" smtClean="0"/>
              <a:t>Sometimes you need to take a break to get to a “good place” first</a:t>
            </a:r>
          </a:p>
          <a:p>
            <a:pPr marL="102870" indent="0" algn="ctr">
              <a:buFont typeface="Wingdings 2" pitchFamily="18" charset="2"/>
              <a:buNone/>
            </a:pPr>
            <a:endParaRPr lang="en-US" sz="1800" dirty="0" smtClean="0"/>
          </a:p>
          <a:p>
            <a:pPr marL="102870" indent="0" algn="ctr">
              <a:buFont typeface="Wingdings 2" pitchFamily="18" charset="2"/>
              <a:buNone/>
            </a:pPr>
            <a:r>
              <a:rPr lang="en-US" sz="1800" dirty="0" smtClean="0"/>
              <a:t>focused, fed, warm, cool, no headache, etc.</a:t>
            </a:r>
          </a:p>
          <a:p>
            <a:pPr marL="0" indent="0">
              <a:buFont typeface="Wingdings 2" pitchFamily="18" charset="2"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3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23652"/>
            <a:ext cx="7543800" cy="350897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000" b="1" dirty="0" smtClean="0"/>
              <a:t>The word discipline means to impart knowledge and skill – to teach.</a:t>
            </a:r>
          </a:p>
          <a:p>
            <a:pPr marL="0" indent="0" algn="ctr">
              <a:buNone/>
            </a:pPr>
            <a:r>
              <a:rPr lang="en-US" sz="2000" b="1" dirty="0" smtClean="0"/>
              <a:t>However, it is often equated with punishment and control.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Effective discipline: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Given by an adult with an affective bond to the scout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Consistent, close to the behavior needing change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Perceived as “fair”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Developmentally and temperamentally appropriate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Self-enhancing (i.e., ultimately leading to self-discipline)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4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23652"/>
            <a:ext cx="7467600" cy="3508977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RESPECT is the foundation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It must be applied with mutual respect</a:t>
            </a:r>
          </a:p>
          <a:p>
            <a:pPr marL="0" indent="0">
              <a:buNone/>
            </a:pPr>
            <a:r>
              <a:rPr lang="en-US" sz="2000" dirty="0" smtClean="0"/>
              <a:t>	In a Firm, Fair, Reasonable and Consistent way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u="sng" dirty="0" smtClean="0"/>
              <a:t>FAIR</a:t>
            </a:r>
            <a:r>
              <a:rPr lang="en-US" sz="2000" dirty="0" smtClean="0"/>
              <a:t> does not mean </a:t>
            </a:r>
            <a:r>
              <a:rPr lang="en-US" sz="2000" u="sng" dirty="0" smtClean="0"/>
              <a:t>SAME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Effective and positive discipline is about teaching and guiding, not just forcing to obey</a:t>
            </a:r>
          </a:p>
          <a:p>
            <a:endParaRPr lang="en-US" sz="2000" dirty="0"/>
          </a:p>
          <a:p>
            <a:r>
              <a:rPr lang="en-US" sz="2000" dirty="0" smtClean="0"/>
              <a:t>Never embarrass a Scout in front of others.  Move away from the group, stay in sight, and talk privately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1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6777317" cy="43434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Establish Rules </a:t>
            </a:r>
            <a:r>
              <a:rPr lang="en-US" dirty="0"/>
              <a:t>- Prioritize</a:t>
            </a:r>
          </a:p>
          <a:p>
            <a:pPr lvl="1"/>
            <a:r>
              <a:rPr lang="en-US" dirty="0"/>
              <a:t>Safety is top priority</a:t>
            </a:r>
          </a:p>
          <a:p>
            <a:pPr lvl="1"/>
            <a:r>
              <a:rPr lang="en-US" dirty="0"/>
              <a:t>Behavior that harms people or property, Bullying</a:t>
            </a:r>
          </a:p>
          <a:p>
            <a:pPr lvl="1"/>
            <a:r>
              <a:rPr lang="en-US" dirty="0"/>
              <a:t>Interrupting</a:t>
            </a:r>
          </a:p>
          <a:p>
            <a:pPr lvl="1"/>
            <a:r>
              <a:rPr lang="en-US" dirty="0"/>
              <a:t>Avoid unimportant and irrelevant behavior (i.e. bouncing leg)</a:t>
            </a:r>
          </a:p>
          <a:p>
            <a:endParaRPr lang="en-US" sz="2400" dirty="0" smtClean="0"/>
          </a:p>
          <a:p>
            <a:r>
              <a:rPr lang="en-US" sz="2400" b="1" dirty="0" smtClean="0"/>
              <a:t>Verbal Instructions/Explanation</a:t>
            </a:r>
          </a:p>
          <a:p>
            <a:pPr marL="68580" indent="0">
              <a:buNone/>
            </a:pPr>
            <a:endParaRPr lang="en-US" sz="2400" dirty="0" smtClean="0"/>
          </a:p>
          <a:p>
            <a:r>
              <a:rPr lang="en-US" b="1" dirty="0"/>
              <a:t>Positive Reinforcement </a:t>
            </a:r>
            <a:r>
              <a:rPr lang="en-US" dirty="0"/>
              <a:t>(CYBG – Caught You Being Good</a:t>
            </a:r>
            <a:r>
              <a:rPr lang="en-US" dirty="0" smtClean="0"/>
              <a:t>)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b="1" dirty="0" smtClean="0"/>
              <a:t>Redirecting</a:t>
            </a:r>
          </a:p>
          <a:p>
            <a:pPr lvl="1"/>
            <a:r>
              <a:rPr lang="en-US" dirty="0" smtClean="0"/>
              <a:t>Positive alternative to a negative situation</a:t>
            </a:r>
          </a:p>
          <a:p>
            <a:pPr lvl="1"/>
            <a:r>
              <a:rPr lang="en-US" dirty="0" smtClean="0"/>
              <a:t>Structured games vs. free time</a:t>
            </a:r>
          </a:p>
          <a:p>
            <a:pPr lvl="1"/>
            <a:r>
              <a:rPr lang="en-US" dirty="0" smtClean="0"/>
              <a:t>Giving specific tasks to complete</a:t>
            </a:r>
          </a:p>
          <a:p>
            <a:pPr lvl="1"/>
            <a:r>
              <a:rPr lang="en-US" dirty="0" smtClean="0"/>
              <a:t>Cool Off time</a:t>
            </a:r>
            <a:endParaRPr lang="en-US" dirty="0"/>
          </a:p>
          <a:p>
            <a:pPr marL="365760" lvl="1" indent="0">
              <a:buNone/>
            </a:pPr>
            <a:endParaRPr lang="en-US" sz="2000" dirty="0" smtClean="0"/>
          </a:p>
          <a:p>
            <a:r>
              <a:rPr lang="en-US" sz="2400" b="1" dirty="0" smtClean="0"/>
              <a:t>“Grounding”</a:t>
            </a:r>
          </a:p>
          <a:p>
            <a:pPr lvl="1"/>
            <a:r>
              <a:rPr lang="en-US" dirty="0" smtClean="0"/>
              <a:t>Removed from the group activity</a:t>
            </a:r>
          </a:p>
          <a:p>
            <a:pPr lvl="1"/>
            <a:r>
              <a:rPr lang="en-US" dirty="0" smtClean="0"/>
              <a:t>Removed from the meeting or outing</a:t>
            </a:r>
          </a:p>
          <a:p>
            <a:pPr marL="365760" lvl="1" indent="0">
              <a:buNone/>
            </a:pPr>
            <a:endParaRPr lang="en-US" sz="2000" dirty="0" smtClean="0"/>
          </a:p>
          <a:p>
            <a:r>
              <a:rPr lang="en-US" sz="2400" b="1" dirty="0" smtClean="0"/>
              <a:t>Withholding privileges</a:t>
            </a:r>
          </a:p>
          <a:p>
            <a:pPr lvl="1"/>
            <a:r>
              <a:rPr lang="en-US" dirty="0" smtClean="0"/>
              <a:t>Restricted from going on an outing, high adventure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791200" y="990599"/>
            <a:ext cx="2969831" cy="1384995"/>
            <a:chOff x="5564569" y="990600"/>
            <a:chExt cx="2969831" cy="138499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4569" y="1079331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6402769" y="990600"/>
              <a:ext cx="213163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Utilize Troop Guide to facilitate rule creation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Keep It Simple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See Scout Oath and Law for reference</a:t>
              </a:r>
              <a:endParaRPr lang="en-US" sz="1200" dirty="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9824-FD02-4D89-8527-CDC6CBD22F0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4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401</TotalTime>
  <Words>642</Words>
  <Application>Microsoft Office PowerPoint</Application>
  <PresentationFormat>On-screen Show (4:3)</PresentationFormat>
  <Paragraphs>189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Managing Conflict and Discipline</vt:lpstr>
      <vt:lpstr>3 Keys to Success</vt:lpstr>
      <vt:lpstr>DifferentAbilities</vt:lpstr>
      <vt:lpstr>Managing Conflict</vt:lpstr>
      <vt:lpstr>Approaches</vt:lpstr>
      <vt:lpstr>Cooperative Approach</vt:lpstr>
      <vt:lpstr>Discipline</vt:lpstr>
      <vt:lpstr>Discipline</vt:lpstr>
      <vt:lpstr>Discipline</vt:lpstr>
      <vt:lpstr>Critical Questions</vt:lpstr>
      <vt:lpstr>Leadership Contract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Conflict</dc:title>
  <dc:creator>Colin  Alesse</dc:creator>
  <cp:lastModifiedBy>Colin  Alesse</cp:lastModifiedBy>
  <cp:revision>44</cp:revision>
  <cp:lastPrinted>2014-01-11T20:20:58Z</cp:lastPrinted>
  <dcterms:created xsi:type="dcterms:W3CDTF">2013-11-20T21:44:52Z</dcterms:created>
  <dcterms:modified xsi:type="dcterms:W3CDTF">2014-01-16T02:52:57Z</dcterms:modified>
</cp:coreProperties>
</file>