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2" r:id="rId1"/>
  </p:sldMasterIdLst>
  <p:notesMasterIdLst>
    <p:notesMasterId r:id="rId36"/>
  </p:notesMasterIdLst>
  <p:handoutMasterIdLst>
    <p:handoutMasterId r:id="rId37"/>
  </p:handoutMasterIdLst>
  <p:sldIdLst>
    <p:sldId id="256" r:id="rId2"/>
    <p:sldId id="257" r:id="rId3"/>
    <p:sldId id="289" r:id="rId4"/>
    <p:sldId id="278" r:id="rId5"/>
    <p:sldId id="280" r:id="rId6"/>
    <p:sldId id="279" r:id="rId7"/>
    <p:sldId id="287" r:id="rId8"/>
    <p:sldId id="272" r:id="rId9"/>
    <p:sldId id="274" r:id="rId10"/>
    <p:sldId id="275" r:id="rId11"/>
    <p:sldId id="273" r:id="rId12"/>
    <p:sldId id="281" r:id="rId13"/>
    <p:sldId id="282" r:id="rId14"/>
    <p:sldId id="267" r:id="rId15"/>
    <p:sldId id="268" r:id="rId16"/>
    <p:sldId id="288" r:id="rId17"/>
    <p:sldId id="269" r:id="rId18"/>
    <p:sldId id="270" r:id="rId19"/>
    <p:sldId id="271" r:id="rId20"/>
    <p:sldId id="283" r:id="rId21"/>
    <p:sldId id="290" r:id="rId22"/>
    <p:sldId id="286" r:id="rId23"/>
    <p:sldId id="284" r:id="rId24"/>
    <p:sldId id="276" r:id="rId25"/>
    <p:sldId id="277" r:id="rId26"/>
    <p:sldId id="285" r:id="rId27"/>
    <p:sldId id="263" r:id="rId28"/>
    <p:sldId id="258" r:id="rId29"/>
    <p:sldId id="259" r:id="rId30"/>
    <p:sldId id="260" r:id="rId31"/>
    <p:sldId id="261" r:id="rId32"/>
    <p:sldId id="262" r:id="rId33"/>
    <p:sldId id="264" r:id="rId34"/>
    <p:sldId id="265" r:id="rId35"/>
  </p:sldIdLst>
  <p:sldSz cx="9144000" cy="6858000" type="screen4x3"/>
  <p:notesSz cx="7077075" cy="89550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2017" autoAdjust="0"/>
    <p:restoredTop sz="83886" autoAdjust="0"/>
  </p:normalViewPr>
  <p:slideViewPr>
    <p:cSldViewPr>
      <p:cViewPr varScale="1">
        <p:scale>
          <a:sx n="98" d="100"/>
          <a:sy n="98" d="100"/>
        </p:scale>
        <p:origin x="-2004" y="-90"/>
      </p:cViewPr>
      <p:guideLst>
        <p:guide orient="horz" pos="2160"/>
        <p:guide pos="2880"/>
      </p:guideLst>
    </p:cSldViewPr>
  </p:slideViewPr>
  <p:notesTextViewPr>
    <p:cViewPr>
      <p:scale>
        <a:sx n="1" d="1"/>
        <a:sy n="1" d="1"/>
      </p:scale>
      <p:origin x="0" y="0"/>
    </p:cViewPr>
  </p:notesTextViewPr>
  <p:sorterViewPr>
    <p:cViewPr>
      <p:scale>
        <a:sx n="110" d="100"/>
        <a:sy n="11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4775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4008705" y="0"/>
            <a:ext cx="3066733" cy="447754"/>
          </a:xfrm>
          <a:prstGeom prst="rect">
            <a:avLst/>
          </a:prstGeom>
        </p:spPr>
        <p:txBody>
          <a:bodyPr vert="horz" lIns="91440" tIns="45720" rIns="91440" bIns="45720" rtlCol="0"/>
          <a:lstStyle>
            <a:lvl1pPr algn="r">
              <a:defRPr sz="1200"/>
            </a:lvl1pPr>
          </a:lstStyle>
          <a:p>
            <a:fld id="{F4356AF7-545D-43D7-AB97-473EB12A087D}" type="datetimeFigureOut">
              <a:rPr lang="en-US" smtClean="0"/>
              <a:t>26-May-14</a:t>
            </a:fld>
            <a:endParaRPr lang="en-US" dirty="0"/>
          </a:p>
        </p:txBody>
      </p:sp>
      <p:sp>
        <p:nvSpPr>
          <p:cNvPr id="4" name="Footer Placeholder 3"/>
          <p:cNvSpPr>
            <a:spLocks noGrp="1"/>
          </p:cNvSpPr>
          <p:nvPr>
            <p:ph type="ftr" sz="quarter" idx="2"/>
          </p:nvPr>
        </p:nvSpPr>
        <p:spPr>
          <a:xfrm>
            <a:off x="0" y="8505780"/>
            <a:ext cx="3066733" cy="447754"/>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08705" y="8505780"/>
            <a:ext cx="3066733" cy="447754"/>
          </a:xfrm>
          <a:prstGeom prst="rect">
            <a:avLst/>
          </a:prstGeom>
        </p:spPr>
        <p:txBody>
          <a:bodyPr vert="horz" lIns="91440" tIns="45720" rIns="91440" bIns="45720" rtlCol="0" anchor="b"/>
          <a:lstStyle>
            <a:lvl1pPr algn="r">
              <a:defRPr sz="1200"/>
            </a:lvl1pPr>
          </a:lstStyle>
          <a:p>
            <a:fld id="{B1B8AC24-3033-4E30-920F-472C378C1FB6}" type="slidenum">
              <a:rPr lang="en-US" smtClean="0"/>
              <a:t>‹#›</a:t>
            </a:fld>
            <a:endParaRPr lang="en-US" dirty="0"/>
          </a:p>
        </p:txBody>
      </p:sp>
    </p:spTree>
    <p:extLst>
      <p:ext uri="{BB962C8B-B14F-4D97-AF65-F5344CB8AC3E}">
        <p14:creationId xmlns:p14="http://schemas.microsoft.com/office/powerpoint/2010/main" val="5415211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4775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4008705" y="0"/>
            <a:ext cx="3066733" cy="447754"/>
          </a:xfrm>
          <a:prstGeom prst="rect">
            <a:avLst/>
          </a:prstGeom>
        </p:spPr>
        <p:txBody>
          <a:bodyPr vert="horz" lIns="91440" tIns="45720" rIns="91440" bIns="45720" rtlCol="0"/>
          <a:lstStyle>
            <a:lvl1pPr algn="r">
              <a:defRPr sz="1200"/>
            </a:lvl1pPr>
          </a:lstStyle>
          <a:p>
            <a:fld id="{DF953656-0806-418A-8B6A-3042B6386A32}" type="datetimeFigureOut">
              <a:rPr lang="en-US" smtClean="0"/>
              <a:t>26-May-14</a:t>
            </a:fld>
            <a:endParaRPr lang="en-US" dirty="0"/>
          </a:p>
        </p:txBody>
      </p:sp>
      <p:sp>
        <p:nvSpPr>
          <p:cNvPr id="4" name="Slide Image Placeholder 3"/>
          <p:cNvSpPr>
            <a:spLocks noGrp="1" noRot="1" noChangeAspect="1"/>
          </p:cNvSpPr>
          <p:nvPr>
            <p:ph type="sldImg" idx="2"/>
          </p:nvPr>
        </p:nvSpPr>
        <p:spPr>
          <a:xfrm>
            <a:off x="1300163" y="671513"/>
            <a:ext cx="4476750" cy="3357562"/>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7708" y="4253667"/>
            <a:ext cx="5661660" cy="402979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505780"/>
            <a:ext cx="3066733" cy="447754"/>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505780"/>
            <a:ext cx="3066733" cy="447754"/>
          </a:xfrm>
          <a:prstGeom prst="rect">
            <a:avLst/>
          </a:prstGeom>
        </p:spPr>
        <p:txBody>
          <a:bodyPr vert="horz" lIns="91440" tIns="45720" rIns="91440" bIns="45720" rtlCol="0" anchor="b"/>
          <a:lstStyle>
            <a:lvl1pPr algn="r">
              <a:defRPr sz="1200"/>
            </a:lvl1pPr>
          </a:lstStyle>
          <a:p>
            <a:fld id="{F5D8C914-7186-40C8-9E9B-D63661501F19}" type="slidenum">
              <a:rPr lang="en-US" smtClean="0"/>
              <a:t>‹#›</a:t>
            </a:fld>
            <a:endParaRPr lang="en-US" dirty="0"/>
          </a:p>
        </p:txBody>
      </p:sp>
    </p:spTree>
    <p:extLst>
      <p:ext uri="{BB962C8B-B14F-4D97-AF65-F5344CB8AC3E}">
        <p14:creationId xmlns:p14="http://schemas.microsoft.com/office/powerpoint/2010/main" val="1427608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pacer.org/parent/index.asp" TargetMode="External"/><Relationship Id="rId2" Type="http://schemas.openxmlformats.org/officeDocument/2006/relationships/slide" Target="../slides/slide20.xml"/><Relationship Id="rId1" Type="http://schemas.openxmlformats.org/officeDocument/2006/relationships/notesMaster" Target="../notesMasters/notesMaster1.xml"/><Relationship Id="rId5" Type="http://schemas.openxmlformats.org/officeDocument/2006/relationships/hyperlink" Target="http://www.pacer.org/bullying/pdf/NBPC-flyer.pdf" TargetMode="External"/><Relationship Id="rId4" Type="http://schemas.openxmlformats.org/officeDocument/2006/relationships/hyperlink" Target="http://www.pacer.org/publications/bullypdf/BP-17.pdf"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www.biography.com/people/mahatma-gandhi-9305898"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fdrlibrary.marist.edu/education/resources/month_august.html"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query.nytimes.com/gst/fullpage.html?res=9C02E4DF1F30F931A25752C0A9669D8B63"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Material Sources:</a:t>
            </a:r>
          </a:p>
          <a:p>
            <a:r>
              <a:rPr lang="en-US" dirty="0" smtClean="0"/>
              <a:t>Disabilities Awareness Merit Badge Book,</a:t>
            </a:r>
            <a:r>
              <a:rPr lang="en-US" baseline="0" dirty="0" smtClean="0"/>
              <a:t> Boy Scouts of America</a:t>
            </a:r>
            <a:endParaRPr lang="en-US" baseline="0" dirty="0"/>
          </a:p>
          <a:p>
            <a:r>
              <a:rPr lang="en-US" baseline="0" dirty="0" smtClean="0"/>
              <a:t>Three Fires Council, St. Charles, IL, Special </a:t>
            </a:r>
            <a:r>
              <a:rPr lang="en-US" baseline="0" smtClean="0"/>
              <a:t>Needs Committee</a:t>
            </a:r>
            <a:endParaRPr lang="en-US" baseline="0" dirty="0" smtClean="0"/>
          </a:p>
        </p:txBody>
      </p:sp>
      <p:sp>
        <p:nvSpPr>
          <p:cNvPr id="4" name="Slide Number Placeholder 3"/>
          <p:cNvSpPr>
            <a:spLocks noGrp="1"/>
          </p:cNvSpPr>
          <p:nvPr>
            <p:ph type="sldNum" sz="quarter" idx="10"/>
          </p:nvPr>
        </p:nvSpPr>
        <p:spPr/>
        <p:txBody>
          <a:bodyPr/>
          <a:lstStyle/>
          <a:p>
            <a:fld id="{F5D8C914-7186-40C8-9E9B-D63661501F19}" type="slidenum">
              <a:rPr lang="en-US" smtClean="0"/>
              <a:t>1</a:t>
            </a:fld>
            <a:endParaRPr lang="en-US" dirty="0"/>
          </a:p>
        </p:txBody>
      </p:sp>
    </p:spTree>
    <p:extLst>
      <p:ext uri="{BB962C8B-B14F-4D97-AF65-F5344CB8AC3E}">
        <p14:creationId xmlns:p14="http://schemas.microsoft.com/office/powerpoint/2010/main" val="8894459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Learning disabilities can be difficult to manage, but they don’t necessarily impact a person’s chances of success. Many celebrities and famous figures from history struggled with learning disabilities, but the disabilities may have been instrumental in shaping their perspectives and helping them find the willpower to achieve their goals.</a:t>
            </a:r>
          </a:p>
          <a:p>
            <a:endParaRPr lang="en-US" b="1" dirty="0" smtClean="0"/>
          </a:p>
          <a:p>
            <a:r>
              <a:rPr lang="en-US" b="1" dirty="0" smtClean="0"/>
              <a:t>Source: </a:t>
            </a:r>
            <a:r>
              <a:rPr lang="en-US" dirty="0" smtClean="0"/>
              <a:t>http://www.vmi.edu/uploadedFiles/Academics/Academic_Support/Disabilities_Services/Famous%20People%20with%20Learning%20Disabilities%20-%20updated.pdf</a:t>
            </a:r>
          </a:p>
          <a:p>
            <a:endParaRPr lang="en-US" dirty="0" smtClean="0"/>
          </a:p>
          <a:p>
            <a:endParaRPr lang="en-US" dirty="0" smtClean="0"/>
          </a:p>
          <a:p>
            <a:r>
              <a:rPr lang="en-US" b="1" dirty="0" smtClean="0"/>
              <a:t>Richard Branson </a:t>
            </a:r>
            <a:r>
              <a:rPr lang="en-US" dirty="0" smtClean="0"/>
              <a:t>– A billionaire businessman, Branson credits his business intuition and unique perspectives to his early struggles with dyslexia, which affects the way he visualizes words.</a:t>
            </a:r>
          </a:p>
          <a:p>
            <a:endParaRPr lang="en-US" dirty="0" smtClean="0"/>
          </a:p>
          <a:p>
            <a:r>
              <a:rPr lang="en-US" b="1" dirty="0" smtClean="0"/>
              <a:t>Walt Disney </a:t>
            </a:r>
            <a:r>
              <a:rPr lang="en-US" dirty="0" smtClean="0"/>
              <a:t>– While no hard evidence exists, many scholars believe that Disney suffered from dyslexia or a related disorder due to his difficulties in school. Disney eventually dropped out of high school and pursued a career as an artist.</a:t>
            </a:r>
          </a:p>
          <a:p>
            <a:endParaRPr lang="en-US" dirty="0" smtClean="0"/>
          </a:p>
          <a:p>
            <a:r>
              <a:rPr lang="en-US" b="1" dirty="0" smtClean="0"/>
              <a:t>Robin Williams </a:t>
            </a:r>
            <a:r>
              <a:rPr lang="en-US" dirty="0" smtClean="0"/>
              <a:t>– Williams is a comedian and actor, famous for his roles in “Mrs. Doubtfire,” “Good Will Hunting” and dozens of other films. He has been diagnosed with attention deficit hyperactivity disorder (ADHD) which affected his education and his ability to memorize scripts.</a:t>
            </a:r>
            <a:endParaRPr lang="en-US" dirty="0"/>
          </a:p>
        </p:txBody>
      </p:sp>
      <p:sp>
        <p:nvSpPr>
          <p:cNvPr id="4" name="Slide Number Placeholder 3"/>
          <p:cNvSpPr>
            <a:spLocks noGrp="1"/>
          </p:cNvSpPr>
          <p:nvPr>
            <p:ph type="sldNum" sz="quarter" idx="10"/>
          </p:nvPr>
        </p:nvSpPr>
        <p:spPr/>
        <p:txBody>
          <a:bodyPr/>
          <a:lstStyle/>
          <a:p>
            <a:fld id="{F5D8C914-7186-40C8-9E9B-D63661501F19}" type="slidenum">
              <a:rPr lang="en-US" smtClean="0"/>
              <a:t>10</a:t>
            </a:fld>
            <a:endParaRPr lang="en-US" dirty="0"/>
          </a:p>
        </p:txBody>
      </p:sp>
    </p:spTree>
    <p:extLst>
      <p:ext uri="{BB962C8B-B14F-4D97-AF65-F5344CB8AC3E}">
        <p14:creationId xmlns:p14="http://schemas.microsoft.com/office/powerpoint/2010/main" val="8659371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Tatyana McFadden</a:t>
            </a:r>
            <a:r>
              <a:rPr lang="en-US" sz="1200" b="1" i="0" kern="1200" baseline="0" dirty="0" smtClean="0">
                <a:solidFill>
                  <a:schemeClr val="tx1"/>
                </a:solidFill>
                <a:effectLst/>
                <a:latin typeface="+mn-lt"/>
                <a:ea typeface="+mn-ea"/>
                <a:cs typeface="+mn-cs"/>
              </a:rPr>
              <a:t> Bio</a:t>
            </a:r>
            <a:endParaRPr lang="en-US" sz="1200" b="1"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Source: </a:t>
            </a:r>
            <a:r>
              <a:rPr lang="en-US" sz="1200" b="0" i="0" kern="1200" dirty="0" smtClean="0">
                <a:solidFill>
                  <a:schemeClr val="tx1"/>
                </a:solidFill>
                <a:effectLst/>
                <a:latin typeface="+mn-lt"/>
                <a:ea typeface="+mn-ea"/>
                <a:cs typeface="+mn-cs"/>
              </a:rPr>
              <a:t>http://www.tatyanamcfadden.com/biography.html</a:t>
            </a:r>
          </a:p>
          <a:p>
            <a:endParaRPr lang="en-US" sz="1200" b="1"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Tatyana McFadden (Clarksville, Md.) is the most decorated athlete on the 2014 Paralympic team with 10 Paralympic medals; however, none of them are from the Paralympic Winter Games. McFadden is making her winter sport debut in Nordic skiing after first gaining international fame in track and field.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At the University of Illinois Tatyana McFadden’s teammates on the school’s wheelchair racing team have nicknamed her Beast. Why? Because Tatyana is strong. In the gym people stop and gawk at how much she is lifting. In a road race spectators marvel at how she flies up hills that bring other racers to a crawl. On the track her competitors hang their heads as they see Tatyana’s rippling shoulders cross the finish line ahead of them. Tatyana is strong as a beast. </a:t>
            </a:r>
            <a:r>
              <a:rPr lang="en-US" dirty="0" smtClean="0"/>
              <a:t/>
            </a:r>
            <a:br>
              <a:rPr lang="en-US" dirty="0" smtClean="0"/>
            </a:br>
            <a:r>
              <a:rPr lang="en-US" dirty="0" smtClean="0"/>
              <a:t/>
            </a:r>
            <a:br>
              <a:rPr lang="en-US" dirty="0" smtClean="0"/>
            </a:br>
            <a:r>
              <a:rPr lang="en-US" sz="1200" b="0" i="0" kern="1200" dirty="0" smtClean="0">
                <a:solidFill>
                  <a:schemeClr val="tx1"/>
                </a:solidFill>
                <a:effectLst/>
                <a:latin typeface="+mn-lt"/>
                <a:ea typeface="+mn-ea"/>
                <a:cs typeface="+mn-cs"/>
              </a:rPr>
              <a:t>When Tatyana hears the nickname, however, she giggles. Being strong is not something Tatyana has ever had to think about, it is something that she has embodied her whole life. </a:t>
            </a:r>
            <a:r>
              <a:rPr lang="en-US" dirty="0" smtClean="0"/>
              <a:t/>
            </a:r>
            <a:br>
              <a:rPr lang="en-US" dirty="0" smtClean="0"/>
            </a:br>
            <a:r>
              <a:rPr lang="en-US" dirty="0" smtClean="0"/>
              <a:t/>
            </a:r>
            <a:br>
              <a:rPr lang="en-US" dirty="0" smtClean="0"/>
            </a:br>
            <a:r>
              <a:rPr lang="en-US" sz="1200" b="0" i="0" kern="1200" dirty="0" smtClean="0">
                <a:solidFill>
                  <a:schemeClr val="tx1"/>
                </a:solidFill>
                <a:effectLst/>
                <a:latin typeface="+mn-lt"/>
                <a:ea typeface="+mn-ea"/>
                <a:cs typeface="+mn-cs"/>
              </a:rPr>
              <a:t>By all accounts Tatyana should not be one of the top female athletes in the world. She probably should not be alive. She was born in 1988 in St. Petersburg, Russia, with an underdeveloped spinal cord resulting in penalization below the waist and a hole in her spine, a condition know as spina bifida. When operated on immediately, spina bifida is rarely life threatening. Tatyana was left for 21 days before doctors operated. Only her innate strength of will kept her alive. </a:t>
            </a:r>
            <a:r>
              <a:rPr lang="en-US" dirty="0" smtClean="0"/>
              <a:t/>
            </a:r>
            <a:br>
              <a:rPr lang="en-US" dirty="0" smtClean="0"/>
            </a:br>
            <a:r>
              <a:rPr lang="en-US" dirty="0" smtClean="0"/>
              <a:t/>
            </a:r>
            <a:br>
              <a:rPr lang="en-US" dirty="0" smtClean="0"/>
            </a:br>
            <a:r>
              <a:rPr lang="en-US" sz="1200" b="0" i="0" kern="1200" dirty="0" smtClean="0">
                <a:solidFill>
                  <a:schemeClr val="tx1"/>
                </a:solidFill>
                <a:effectLst/>
                <a:latin typeface="+mn-lt"/>
                <a:ea typeface="+mn-ea"/>
                <a:cs typeface="+mn-cs"/>
              </a:rPr>
              <a:t>As an unwanted disabled child, Tatyana was immediately sent to an orphanage after her surgery. She grew up in a place so poor they could not buy crayons for the children to color with let alone a wheelchair for Tatyana to get around in. Unfazed, she spent the first six years of her life using her arms as legs and walking on her hands as if the were feet. </a:t>
            </a:r>
            <a:r>
              <a:rPr lang="en-US" dirty="0" smtClean="0"/>
              <a:t/>
            </a:r>
            <a:br>
              <a:rPr lang="en-US" dirty="0" smtClean="0"/>
            </a:br>
            <a:r>
              <a:rPr lang="en-US" dirty="0" smtClean="0"/>
              <a:t/>
            </a:r>
            <a:br>
              <a:rPr lang="en-US" dirty="0" smtClean="0"/>
            </a:br>
            <a:r>
              <a:rPr lang="en-US" sz="1200" b="0" i="0" kern="1200" dirty="0" smtClean="0">
                <a:solidFill>
                  <a:schemeClr val="tx1"/>
                </a:solidFill>
                <a:effectLst/>
                <a:latin typeface="+mn-lt"/>
                <a:ea typeface="+mn-ea"/>
                <a:cs typeface="+mn-cs"/>
              </a:rPr>
              <a:t>In 1994, Debbie McFadden, working as the commissioner of disabilities for the U.S. Health Department, visited Tatyana’s orphanage on a business trip. When she met Tatyana, she immediately felt a connection with the young girl and decided to adopt her and bring her to the United States. </a:t>
            </a:r>
            <a:r>
              <a:rPr lang="en-US" dirty="0" smtClean="0"/>
              <a:t/>
            </a:r>
            <a:br>
              <a:rPr lang="en-US" dirty="0" smtClean="0"/>
            </a:br>
            <a:r>
              <a:rPr lang="en-US" dirty="0" smtClean="0"/>
              <a:t/>
            </a:r>
            <a:br>
              <a:rPr lang="en-US" dirty="0" smtClean="0"/>
            </a:br>
            <a:r>
              <a:rPr lang="en-US" sz="1200" b="0" i="0" kern="1200" dirty="0" smtClean="0">
                <a:solidFill>
                  <a:schemeClr val="tx1"/>
                </a:solidFill>
                <a:effectLst/>
                <a:latin typeface="+mn-lt"/>
                <a:ea typeface="+mn-ea"/>
                <a:cs typeface="+mn-cs"/>
              </a:rPr>
              <a:t>For Tatyana the adoption meant freedom, it meant a real family, and it meant her first wheelchair, but the excitement was short lived. When she arrived in the US she grew very sick. She was severely anemic and grossly under weight and doctors thought she would only survive a few more months. For a second time in her short life Tatyana’s innate strength would defy the odds. </a:t>
            </a:r>
            <a:r>
              <a:rPr lang="en-US" dirty="0" smtClean="0"/>
              <a:t/>
            </a:r>
            <a:br>
              <a:rPr lang="en-US" dirty="0" smtClean="0"/>
            </a:br>
            <a:r>
              <a:rPr lang="en-US" dirty="0" smtClean="0"/>
              <a:t/>
            </a:r>
            <a:br>
              <a:rPr lang="en-US" dirty="0" smtClean="0"/>
            </a:br>
            <a:r>
              <a:rPr lang="en-US" sz="1200" b="0" i="0" kern="1200" dirty="0" smtClean="0">
                <a:solidFill>
                  <a:schemeClr val="tx1"/>
                </a:solidFill>
                <a:effectLst/>
                <a:latin typeface="+mn-lt"/>
                <a:ea typeface="+mn-ea"/>
                <a:cs typeface="+mn-cs"/>
              </a:rPr>
              <a:t>To aid in her recovery Debbie began to enroll Tatyana in various youth sports groups. Tatyana began taking swimming lessons at the local pool and, a year after she arrived in the US, began participating with the Bennet Blazers, a Baltimore, Maryland area wheelchair sports organization. </a:t>
            </a:r>
            <a:r>
              <a:rPr lang="en-US" dirty="0" smtClean="0"/>
              <a:t/>
            </a:r>
            <a:br>
              <a:rPr lang="en-US" dirty="0" smtClean="0"/>
            </a:br>
            <a:r>
              <a:rPr lang="en-US" dirty="0" smtClean="0"/>
              <a:t/>
            </a:r>
            <a:br>
              <a:rPr lang="en-US" dirty="0" smtClean="0"/>
            </a:br>
            <a:r>
              <a:rPr lang="en-US" sz="1200" b="0" i="0" kern="1200" dirty="0" smtClean="0">
                <a:solidFill>
                  <a:schemeClr val="tx1"/>
                </a:solidFill>
                <a:effectLst/>
                <a:latin typeface="+mn-lt"/>
                <a:ea typeface="+mn-ea"/>
                <a:cs typeface="+mn-cs"/>
              </a:rPr>
              <a:t>No longer having to use her strength for survival, Tatyana quickly found she could use that strength to excel in athletics. She tried every sport she could find from archery, to ping-pong to basketball, but from the start she fell in love with wheelchair racing. </a:t>
            </a:r>
            <a:r>
              <a:rPr lang="en-US" dirty="0" smtClean="0"/>
              <a:t/>
            </a:r>
            <a:br>
              <a:rPr lang="en-US" dirty="0" smtClean="0"/>
            </a:br>
            <a:r>
              <a:rPr lang="en-US" dirty="0" smtClean="0"/>
              <a:t/>
            </a:r>
            <a:br>
              <a:rPr lang="en-US" dirty="0" smtClean="0"/>
            </a:br>
            <a:r>
              <a:rPr lang="en-US" sz="1200" b="0" i="0" kern="1200" dirty="0" smtClean="0">
                <a:solidFill>
                  <a:schemeClr val="tx1"/>
                </a:solidFill>
                <a:effectLst/>
                <a:latin typeface="+mn-lt"/>
                <a:ea typeface="+mn-ea"/>
                <a:cs typeface="+mn-cs"/>
              </a:rPr>
              <a:t>It did not take long for Tatyana’s racing career to take off. In 2004, at the age of 15, she was the youngest member of the USA track and field team at the Athens Paralympic Games, her first international competition. She shocked the world in the process, winning a silver medal in the 100 meters and a bronze in the 200m. </a:t>
            </a:r>
            <a:r>
              <a:rPr lang="en-US" dirty="0" smtClean="0"/>
              <a:t/>
            </a:r>
            <a:br>
              <a:rPr lang="en-US" dirty="0" smtClean="0"/>
            </a:br>
            <a:r>
              <a:rPr lang="en-US" dirty="0" smtClean="0"/>
              <a:t/>
            </a:r>
            <a:br>
              <a:rPr lang="en-US" dirty="0" smtClean="0"/>
            </a:br>
            <a:r>
              <a:rPr lang="en-US" sz="1200" b="0" i="0" kern="1200" dirty="0" smtClean="0">
                <a:solidFill>
                  <a:schemeClr val="tx1"/>
                </a:solidFill>
                <a:effectLst/>
                <a:latin typeface="+mn-lt"/>
                <a:ea typeface="+mn-ea"/>
                <a:cs typeface="+mn-cs"/>
              </a:rPr>
              <a:t>Two short years later, Tatyana etched her name in the record books, winning the gold medal in the 100m in world record time at the 2006 IPC World Championships in Assen, Netherlands. She followed that performance with two silver medal performances in the 200m and 400m, securing a spot as a “Beast” in international wheelchair racing heading in the 2008 Beijing Parlaympic Games. </a:t>
            </a:r>
            <a:r>
              <a:rPr lang="en-US" dirty="0" smtClean="0"/>
              <a:t/>
            </a:r>
            <a:br>
              <a:rPr lang="en-US" dirty="0" smtClean="0"/>
            </a:br>
            <a:r>
              <a:rPr lang="en-US" dirty="0" smtClean="0"/>
              <a:t/>
            </a:r>
            <a:br>
              <a:rPr lang="en-US" dirty="0" smtClean="0"/>
            </a:br>
            <a:r>
              <a:rPr lang="en-US" sz="1200" b="0" i="0" kern="1200" dirty="0" smtClean="0">
                <a:solidFill>
                  <a:schemeClr val="tx1"/>
                </a:solidFill>
                <a:effectLst/>
                <a:latin typeface="+mn-lt"/>
                <a:ea typeface="+mn-ea"/>
                <a:cs typeface="+mn-cs"/>
              </a:rPr>
              <a:t>Tatyana did not disappoint in Beijing, coming home with four medals, winning silver in the 200m, 400m and 800m and a bronze in the 4x100m relay. </a:t>
            </a:r>
            <a:r>
              <a:rPr lang="en-US" dirty="0" smtClean="0"/>
              <a:t/>
            </a:r>
            <a:br>
              <a:rPr lang="en-US" dirty="0" smtClean="0"/>
            </a:br>
            <a:r>
              <a:rPr lang="en-US" dirty="0" smtClean="0"/>
              <a:t/>
            </a:r>
            <a:br>
              <a:rPr lang="en-US" dirty="0" smtClean="0"/>
            </a:br>
            <a:r>
              <a:rPr lang="en-US" sz="1200" b="0" i="0" kern="1200" dirty="0" smtClean="0">
                <a:solidFill>
                  <a:schemeClr val="tx1"/>
                </a:solidFill>
                <a:effectLst/>
                <a:latin typeface="+mn-lt"/>
                <a:ea typeface="+mn-ea"/>
                <a:cs typeface="+mn-cs"/>
              </a:rPr>
              <a:t>Off the track Tatyana is pursuing a degree in Human Development and Family Studies at the University of Illinois, and works as a national advocate for equal access for people with disabilities. Learn more about Tatyana’s off-the-field work in Causes.</a:t>
            </a:r>
          </a:p>
          <a:p>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Jim Carrey</a:t>
            </a:r>
          </a:p>
          <a:p>
            <a:r>
              <a:rPr lang="en-US" sz="1200" b="1" i="0" kern="1200" dirty="0" smtClean="0">
                <a:solidFill>
                  <a:schemeClr val="tx1"/>
                </a:solidFill>
                <a:effectLst/>
                <a:latin typeface="+mn-lt"/>
                <a:ea typeface="+mn-ea"/>
                <a:cs typeface="+mn-cs"/>
              </a:rPr>
              <a:t>Source: </a:t>
            </a:r>
            <a:r>
              <a:rPr lang="en-US" sz="1200" b="0" i="0" kern="1200" dirty="0" smtClean="0">
                <a:solidFill>
                  <a:schemeClr val="tx1"/>
                </a:solidFill>
                <a:effectLst/>
                <a:latin typeface="+mn-lt"/>
                <a:ea typeface="+mn-ea"/>
                <a:cs typeface="+mn-cs"/>
              </a:rPr>
              <a:t>http://www.famousbipolarpeople.com/jim-carey.html</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Born on 17th January 1962, James Eugene "Jim" Carrey is an American comedian and actor. He began performing as a comedian at an early age and then branched into acting. He first worked as an actor in small television and film companies. He took up roles in many movies which were hits in the movie industry. He earned a record amount of 20 million dollars in one of his comedy movies. His movies won awards and he also won personal awards as well.</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Jim Carey attended Blessed Trinity Catholic, Agincourt Cellegiate and Northview Heights Secondary Schools. He showed little comedy skills during those times at school. He started stand-up comedy just after school, performing in Toronto, Ontario. He chalked some successes and started to work at the comedy store in Los Angeles. He also worked with Rodney Dangerfield to introduce his tour performances. He began his acting career by auditioning for a position in Saturday Night Live, which he never got. He had his first lead role as an animation producer on NBC. Doctors suggest that Jim's role in the movie “Me Myself and Irene” suggests that he had a split personality and that he could be violent. Later on, Carrey himself made it public and disclosed that he was suffering from depression. At 16, his family had problems that affected him. He and his other siblings had to work as security and janitors. He was angry because of this and became very aggressive. This is a clear sign of depression and could be attributed to bipolar disorder. He got so depressed and sometimes would not talk to anyone but cry. He suffered from depression even at the peak of success, which he publicly acknowledged and asked for help. He acknowledged the “peaks and valleys” At a point when his mother was sick, he used to hit himself on the walls and let himself fall on the stairs. He later admitted to a newspaper that depression was the motivation behind the comedies he produced. Many people attributed his depression to bipolar disorder. He was put on the anti-depressant drug Prozac, which he used for a long time. He managed to get off the drug and now resorts to religion to deal with his depression. Carrey is also speculated to have a chipped tooth, which may have contributed to his low self image and depression. Carrey married twice; first to Melisa Womer whom he stayed with for eight years and had a daughter with her. He then got married to Lauren Holly. Divorcing Holly after a year, he dated several other women, but those relationships never lasted. His last was Jenny McCarthy whom Carey dated five years but announced their breakup in April 2010.</a:t>
            </a:r>
          </a:p>
          <a:p>
            <a:r>
              <a:rPr lang="en-US" sz="1200" b="0" i="0" kern="1200" dirty="0" smtClean="0">
                <a:solidFill>
                  <a:schemeClr val="tx1"/>
                </a:solidFill>
                <a:effectLst/>
                <a:latin typeface="+mn-lt"/>
                <a:ea typeface="+mn-ea"/>
                <a:cs typeface="+mn-cs"/>
              </a:rPr>
              <a:t>Despite his bouts of depression, Carrey has chalked a lot of success in the movie world. He has won the hearts of many movie fans as a great actor. His comedies are also loved by both young and old. Carrey had a grandchild too, who is the child of his 21 year old daughter. He now lives in Brentwood, California.</a:t>
            </a:r>
          </a:p>
          <a:p>
            <a:endParaRPr lang="en-US" dirty="0"/>
          </a:p>
        </p:txBody>
      </p:sp>
      <p:sp>
        <p:nvSpPr>
          <p:cNvPr id="4" name="Slide Number Placeholder 3"/>
          <p:cNvSpPr>
            <a:spLocks noGrp="1"/>
          </p:cNvSpPr>
          <p:nvPr>
            <p:ph type="sldNum" sz="quarter" idx="10"/>
          </p:nvPr>
        </p:nvSpPr>
        <p:spPr/>
        <p:txBody>
          <a:bodyPr/>
          <a:lstStyle/>
          <a:p>
            <a:fld id="{F5D8C914-7186-40C8-9E9B-D63661501F19}" type="slidenum">
              <a:rPr lang="en-US" smtClean="0"/>
              <a:t>11</a:t>
            </a:fld>
            <a:endParaRPr lang="en-US" dirty="0"/>
          </a:p>
        </p:txBody>
      </p:sp>
    </p:spTree>
    <p:extLst>
      <p:ext uri="{BB962C8B-B14F-4D97-AF65-F5344CB8AC3E}">
        <p14:creationId xmlns:p14="http://schemas.microsoft.com/office/powerpoint/2010/main" val="8659371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D8C914-7186-40C8-9E9B-D63661501F19}" type="slidenum">
              <a:rPr lang="en-US" smtClean="0"/>
              <a:t>12</a:t>
            </a:fld>
            <a:endParaRPr lang="en-US" dirty="0"/>
          </a:p>
        </p:txBody>
      </p:sp>
    </p:spTree>
    <p:extLst>
      <p:ext uri="{BB962C8B-B14F-4D97-AF65-F5344CB8AC3E}">
        <p14:creationId xmlns:p14="http://schemas.microsoft.com/office/powerpoint/2010/main" val="8659371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D8C914-7186-40C8-9E9B-D63661501F19}" type="slidenum">
              <a:rPr lang="en-US" smtClean="0"/>
              <a:t>13</a:t>
            </a:fld>
            <a:endParaRPr lang="en-US" dirty="0"/>
          </a:p>
        </p:txBody>
      </p:sp>
    </p:spTree>
    <p:extLst>
      <p:ext uri="{BB962C8B-B14F-4D97-AF65-F5344CB8AC3E}">
        <p14:creationId xmlns:p14="http://schemas.microsoft.com/office/powerpoint/2010/main" val="8659371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D8C914-7186-40C8-9E9B-D63661501F19}" type="slidenum">
              <a:rPr lang="en-US" smtClean="0"/>
              <a:t>14</a:t>
            </a:fld>
            <a:endParaRPr lang="en-US" dirty="0"/>
          </a:p>
        </p:txBody>
      </p:sp>
    </p:spTree>
    <p:extLst>
      <p:ext uri="{BB962C8B-B14F-4D97-AF65-F5344CB8AC3E}">
        <p14:creationId xmlns:p14="http://schemas.microsoft.com/office/powerpoint/2010/main" val="23075549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D8C914-7186-40C8-9E9B-D63661501F19}" type="slidenum">
              <a:rPr lang="en-US" smtClean="0"/>
              <a:t>15</a:t>
            </a:fld>
            <a:endParaRPr lang="en-US" dirty="0"/>
          </a:p>
        </p:txBody>
      </p:sp>
    </p:spTree>
    <p:extLst>
      <p:ext uri="{BB962C8B-B14F-4D97-AF65-F5344CB8AC3E}">
        <p14:creationId xmlns:p14="http://schemas.microsoft.com/office/powerpoint/2010/main" val="19517174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D8C914-7186-40C8-9E9B-D63661501F19}" type="slidenum">
              <a:rPr lang="en-US" smtClean="0"/>
              <a:t>16</a:t>
            </a:fld>
            <a:endParaRPr lang="en-US" dirty="0"/>
          </a:p>
        </p:txBody>
      </p:sp>
    </p:spTree>
    <p:extLst>
      <p:ext uri="{BB962C8B-B14F-4D97-AF65-F5344CB8AC3E}">
        <p14:creationId xmlns:p14="http://schemas.microsoft.com/office/powerpoint/2010/main" val="10377062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D8C914-7186-40C8-9E9B-D63661501F19}" type="slidenum">
              <a:rPr lang="en-US" smtClean="0"/>
              <a:t>17</a:t>
            </a:fld>
            <a:endParaRPr lang="en-US" dirty="0"/>
          </a:p>
        </p:txBody>
      </p:sp>
    </p:spTree>
    <p:extLst>
      <p:ext uri="{BB962C8B-B14F-4D97-AF65-F5344CB8AC3E}">
        <p14:creationId xmlns:p14="http://schemas.microsoft.com/office/powerpoint/2010/main" val="23075549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D8C914-7186-40C8-9E9B-D63661501F19}" type="slidenum">
              <a:rPr lang="en-US" smtClean="0"/>
              <a:t>18</a:t>
            </a:fld>
            <a:endParaRPr lang="en-US" dirty="0"/>
          </a:p>
        </p:txBody>
      </p:sp>
    </p:spTree>
    <p:extLst>
      <p:ext uri="{BB962C8B-B14F-4D97-AF65-F5344CB8AC3E}">
        <p14:creationId xmlns:p14="http://schemas.microsoft.com/office/powerpoint/2010/main" val="65960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D8C914-7186-40C8-9E9B-D63661501F19}" type="slidenum">
              <a:rPr lang="en-US" smtClean="0"/>
              <a:t>19</a:t>
            </a:fld>
            <a:endParaRPr lang="en-US" dirty="0"/>
          </a:p>
        </p:txBody>
      </p:sp>
    </p:spTree>
    <p:extLst>
      <p:ext uri="{BB962C8B-B14F-4D97-AF65-F5344CB8AC3E}">
        <p14:creationId xmlns:p14="http://schemas.microsoft.com/office/powerpoint/2010/main" val="28485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D8C914-7186-40C8-9E9B-D63661501F19}" type="slidenum">
              <a:rPr lang="en-US" smtClean="0"/>
              <a:t>2</a:t>
            </a:fld>
            <a:endParaRPr lang="en-US" dirty="0"/>
          </a:p>
        </p:txBody>
      </p:sp>
    </p:spTree>
    <p:extLst>
      <p:ext uri="{BB962C8B-B14F-4D97-AF65-F5344CB8AC3E}">
        <p14:creationId xmlns:p14="http://schemas.microsoft.com/office/powerpoint/2010/main" val="15918488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may have additional protections under federal law when the bullying is about:</a:t>
            </a:r>
          </a:p>
          <a:p>
            <a:endParaRPr lang="en-US" dirty="0" smtClean="0"/>
          </a:p>
          <a:p>
            <a:r>
              <a:rPr lang="en-US" dirty="0" smtClean="0"/>
              <a:t>■ Race, color, or national origin</a:t>
            </a:r>
          </a:p>
          <a:p>
            <a:r>
              <a:rPr lang="en-US" dirty="0" smtClean="0"/>
              <a:t>■ Sex</a:t>
            </a:r>
          </a:p>
          <a:p>
            <a:r>
              <a:rPr lang="en-US" dirty="0" smtClean="0"/>
              <a:t>■ Religion</a:t>
            </a:r>
          </a:p>
          <a:p>
            <a:r>
              <a:rPr lang="en-US" dirty="0" smtClean="0"/>
              <a:t>■ Disability</a:t>
            </a:r>
          </a:p>
          <a:p>
            <a:endParaRPr lang="en-US" dirty="0" smtClean="0"/>
          </a:p>
          <a:p>
            <a:r>
              <a:rPr lang="en-US" dirty="0" smtClean="0"/>
              <a:t> State and local laws may provide additional protections on other bases, including sexual orientation.</a:t>
            </a:r>
          </a:p>
          <a:p>
            <a:endParaRPr lang="en-US" dirty="0" smtClean="0"/>
          </a:p>
          <a:p>
            <a:r>
              <a:rPr lang="en-US" dirty="0" smtClean="0"/>
              <a:t>Some adults may not know this, so clue them in and keep talking until someone understands. Visit www.Olweus.org for an interactive map leading to each state law. No matter what you call it, bullying is painful. But you don’t have go through it alone! There are people who will help you, and it is your right to be safe</a:t>
            </a:r>
          </a:p>
          <a:p>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mission of PACER Center (</a:t>
            </a:r>
            <a:r>
              <a:rPr lang="en-US" sz="1200" b="1" i="0" kern="1200" dirty="0" smtClean="0">
                <a:solidFill>
                  <a:schemeClr val="tx1"/>
                </a:solidFill>
                <a:effectLst/>
                <a:latin typeface="+mn-lt"/>
                <a:ea typeface="+mn-ea"/>
                <a:cs typeface="+mn-cs"/>
              </a:rPr>
              <a:t>P</a:t>
            </a:r>
            <a:r>
              <a:rPr lang="en-US" sz="1200" b="0" i="0" kern="1200" dirty="0" smtClean="0">
                <a:solidFill>
                  <a:schemeClr val="tx1"/>
                </a:solidFill>
                <a:effectLst/>
                <a:latin typeface="+mn-lt"/>
                <a:ea typeface="+mn-ea"/>
                <a:cs typeface="+mn-cs"/>
              </a:rPr>
              <a:t>arent </a:t>
            </a:r>
            <a:r>
              <a:rPr lang="en-US" sz="1200" b="1" i="0" kern="1200" dirty="0" smtClean="0">
                <a:solidFill>
                  <a:schemeClr val="tx1"/>
                </a:solidFill>
                <a:effectLst/>
                <a:latin typeface="+mn-lt"/>
                <a:ea typeface="+mn-ea"/>
                <a:cs typeface="+mn-cs"/>
              </a:rPr>
              <a:t>A</a:t>
            </a:r>
            <a:r>
              <a:rPr lang="en-US" sz="1200" b="0" i="0" kern="1200" dirty="0" smtClean="0">
                <a:solidFill>
                  <a:schemeClr val="tx1"/>
                </a:solidFill>
                <a:effectLst/>
                <a:latin typeface="+mn-lt"/>
                <a:ea typeface="+mn-ea"/>
                <a:cs typeface="+mn-cs"/>
              </a:rPr>
              <a:t>dvocacy </a:t>
            </a:r>
            <a:r>
              <a:rPr lang="en-US" sz="1200" b="1" i="0" kern="1200" dirty="0" smtClean="0">
                <a:solidFill>
                  <a:schemeClr val="tx1"/>
                </a:solidFill>
                <a:effectLst/>
                <a:latin typeface="+mn-lt"/>
                <a:ea typeface="+mn-ea"/>
                <a:cs typeface="+mn-cs"/>
              </a:rPr>
              <a:t>C</a:t>
            </a:r>
            <a:r>
              <a:rPr lang="en-US" sz="1200" b="0" i="0" kern="1200" dirty="0" smtClean="0">
                <a:solidFill>
                  <a:schemeClr val="tx1"/>
                </a:solidFill>
                <a:effectLst/>
                <a:latin typeface="+mn-lt"/>
                <a:ea typeface="+mn-ea"/>
                <a:cs typeface="+mn-cs"/>
              </a:rPr>
              <a:t>oalition for </a:t>
            </a:r>
            <a:r>
              <a:rPr lang="en-US" sz="1200" b="1" i="0" kern="1200" dirty="0" smtClean="0">
                <a:solidFill>
                  <a:schemeClr val="tx1"/>
                </a:solidFill>
                <a:effectLst/>
                <a:latin typeface="+mn-lt"/>
                <a:ea typeface="+mn-ea"/>
                <a:cs typeface="+mn-cs"/>
              </a:rPr>
              <a:t>E</a:t>
            </a:r>
            <a:r>
              <a:rPr lang="en-US" sz="1200" b="0" i="0" kern="1200" dirty="0" smtClean="0">
                <a:solidFill>
                  <a:schemeClr val="tx1"/>
                </a:solidFill>
                <a:effectLst/>
                <a:latin typeface="+mn-lt"/>
                <a:ea typeface="+mn-ea"/>
                <a:cs typeface="+mn-cs"/>
              </a:rPr>
              <a:t>ducational </a:t>
            </a:r>
            <a:r>
              <a:rPr lang="en-US" sz="1200" b="1" i="0" kern="1200" dirty="0" smtClean="0">
                <a:solidFill>
                  <a:schemeClr val="tx1"/>
                </a:solidFill>
                <a:effectLst/>
                <a:latin typeface="+mn-lt"/>
                <a:ea typeface="+mn-ea"/>
                <a:cs typeface="+mn-cs"/>
              </a:rPr>
              <a:t>R</a:t>
            </a:r>
            <a:r>
              <a:rPr lang="en-US" sz="1200" b="0" i="0" kern="1200" dirty="0" smtClean="0">
                <a:solidFill>
                  <a:schemeClr val="tx1"/>
                </a:solidFill>
                <a:effectLst/>
                <a:latin typeface="+mn-lt"/>
                <a:ea typeface="+mn-ea"/>
                <a:cs typeface="+mn-cs"/>
              </a:rPr>
              <a:t>ights) is to expand opportunities and enhance the quality of life of children and young adults with disabilities and their families, based on the concept of </a:t>
            </a:r>
            <a:r>
              <a:rPr lang="en-US" sz="1200" b="1" i="0" u="none" strike="noStrike" kern="1200" dirty="0" smtClean="0">
                <a:solidFill>
                  <a:schemeClr val="tx1"/>
                </a:solidFill>
                <a:effectLst/>
                <a:latin typeface="+mn-lt"/>
                <a:ea typeface="+mn-ea"/>
                <a:cs typeface="+mn-cs"/>
                <a:hlinkClick r:id="rId3"/>
              </a:rPr>
              <a:t>parents helping parents</a:t>
            </a:r>
            <a:r>
              <a:rPr lang="en-US" sz="1200" b="0" i="0" kern="1200" dirty="0" smtClean="0">
                <a:solidFill>
                  <a:schemeClr val="tx1"/>
                </a:solidFill>
                <a:effectLst/>
                <a:latin typeface="+mn-lt"/>
                <a:ea typeface="+mn-ea"/>
                <a:cs typeface="+mn-cs"/>
              </a:rPr>
              <a:t>.</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Founded in 1977, PACER Center was created by parents of children and youth with disabilities to help other parents and families facing similar challenges. Today, PACER Center expands opportunities and enhances the quality of life of children and young adults with disabilities and their families. PACER is staffed primarily by parents of children with disabilities and works in coalition with 18 disability organizations.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With assistance to individual families, workshops, materials for parents and professionals, and leadership in securing a free and appropriate public education for all children, PACER's work affects and encourages families in Minnesota and across the nation.</a:t>
            </a:r>
          </a:p>
          <a:p>
            <a:endParaRPr lang="en-US" dirty="0" smtClean="0"/>
          </a:p>
          <a:p>
            <a:endParaRPr lang="en-US" dirty="0" smtClean="0"/>
          </a:p>
          <a:p>
            <a:endParaRPr lang="en-US" dirty="0" smtClean="0"/>
          </a:p>
          <a:p>
            <a:r>
              <a:rPr lang="en-US" b="1" i="1" u="sng" dirty="0" smtClean="0"/>
              <a:t>Source:</a:t>
            </a:r>
          </a:p>
          <a:p>
            <a:r>
              <a:rPr lang="en-US" dirty="0" smtClean="0">
                <a:hlinkClick r:id="rId4"/>
              </a:rPr>
              <a:t>http://www.pacer.org/publications/bullypdf/BP-17.pdf</a:t>
            </a:r>
            <a:endParaRPr lang="en-US" dirty="0" smtClean="0"/>
          </a:p>
          <a:p>
            <a:endParaRPr lang="en-US" dirty="0" smtClean="0"/>
          </a:p>
          <a:p>
            <a:r>
              <a:rPr lang="en-US" dirty="0" smtClean="0"/>
              <a:t>Information provided by: PACER’s National Bullying Prevention Center®</a:t>
            </a:r>
          </a:p>
          <a:p>
            <a:r>
              <a:rPr lang="en-US" dirty="0" err="1" smtClean="0"/>
              <a:t>ACTion</a:t>
            </a:r>
            <a:r>
              <a:rPr lang="en-US" baseline="0" dirty="0" smtClean="0"/>
              <a:t> Sheet BP-17</a:t>
            </a:r>
            <a:endParaRPr lang="en-US" dirty="0" smtClean="0"/>
          </a:p>
          <a:p>
            <a:endParaRPr lang="en-US" dirty="0" smtClean="0"/>
          </a:p>
          <a:p>
            <a:r>
              <a:rPr lang="en-US" b="1" i="1" u="sng" dirty="0" smtClean="0"/>
              <a:t>Source:</a:t>
            </a:r>
          </a:p>
          <a:p>
            <a:r>
              <a:rPr lang="en-US" dirty="0" smtClean="0">
                <a:hlinkClick r:id="rId5"/>
              </a:rPr>
              <a:t>http://www.pacer.org/bullying/pdf/NBPC-flyer.pdf</a:t>
            </a:r>
            <a:endParaRPr lang="en-US" dirty="0" smtClean="0"/>
          </a:p>
          <a:p>
            <a:endParaRPr lang="en-US" dirty="0" smtClean="0"/>
          </a:p>
          <a:p>
            <a:r>
              <a:rPr lang="en-US" dirty="0" smtClean="0"/>
              <a:t>Information provided by: PACER’s National Bullying Prevention Center®</a:t>
            </a:r>
          </a:p>
          <a:p>
            <a:r>
              <a:rPr lang="en-US" dirty="0" smtClean="0"/>
              <a:t>PACER.org/Bullying</a:t>
            </a:r>
          </a:p>
          <a:p>
            <a:endParaRPr lang="en-US" dirty="0" smtClean="0"/>
          </a:p>
          <a:p>
            <a:r>
              <a:rPr lang="en-US" dirty="0" smtClean="0"/>
              <a:t>PACERKidsAgainstBullying.org</a:t>
            </a:r>
          </a:p>
          <a:p>
            <a:r>
              <a:rPr lang="en-US" dirty="0" smtClean="0"/>
              <a:t>PACERTeensAgainstBullying.org</a:t>
            </a:r>
          </a:p>
          <a:p>
            <a:endParaRPr lang="en-US" dirty="0"/>
          </a:p>
        </p:txBody>
      </p:sp>
      <p:sp>
        <p:nvSpPr>
          <p:cNvPr id="4" name="Slide Number Placeholder 3"/>
          <p:cNvSpPr>
            <a:spLocks noGrp="1"/>
          </p:cNvSpPr>
          <p:nvPr>
            <p:ph type="sldNum" sz="quarter" idx="10"/>
          </p:nvPr>
        </p:nvSpPr>
        <p:spPr/>
        <p:txBody>
          <a:bodyPr/>
          <a:lstStyle/>
          <a:p>
            <a:fld id="{F5D8C914-7186-40C8-9E9B-D63661501F19}" type="slidenum">
              <a:rPr lang="en-US" smtClean="0"/>
              <a:t>20</a:t>
            </a:fld>
            <a:endParaRPr lang="en-US" dirty="0"/>
          </a:p>
        </p:txBody>
      </p:sp>
    </p:spTree>
    <p:extLst>
      <p:ext uri="{BB962C8B-B14F-4D97-AF65-F5344CB8AC3E}">
        <p14:creationId xmlns:p14="http://schemas.microsoft.com/office/powerpoint/2010/main" val="34112176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buClrTx/>
              <a:buSzTx/>
              <a:buNone/>
              <a:defRPr/>
            </a:pPr>
            <a:r>
              <a:rPr lang="en-US" sz="1200" dirty="0" smtClean="0"/>
              <a:t>The slides at the end of this presentations are interactive activities centered around Autism and Scouting and were provided by: Kelly </a:t>
            </a:r>
            <a:r>
              <a:rPr lang="en-US" sz="1200" dirty="0" err="1" smtClean="0"/>
              <a:t>Behnke</a:t>
            </a:r>
            <a:r>
              <a:rPr lang="en-US" sz="1200" dirty="0" smtClean="0"/>
              <a:t>, NWSC, Pathfinder Unit Commissioner</a:t>
            </a:r>
          </a:p>
          <a:p>
            <a:pPr marL="0" indent="0">
              <a:spcBef>
                <a:spcPts val="0"/>
              </a:spcBef>
              <a:buClrTx/>
              <a:buSzTx/>
              <a:buNone/>
              <a:defRPr/>
            </a:pPr>
            <a:endParaRPr lang="en-US" sz="1200" dirty="0" smtClean="0"/>
          </a:p>
          <a:p>
            <a:pPr marL="0" indent="0">
              <a:spcBef>
                <a:spcPts val="0"/>
              </a:spcBef>
              <a:buClrTx/>
              <a:buSzTx/>
              <a:buNone/>
              <a:defRPr/>
            </a:pPr>
            <a:r>
              <a:rPr lang="en-US" sz="1200" dirty="0" smtClean="0"/>
              <a:t>I found many resources on the internet but one that really cover a lot of activities can be found at the site below:</a:t>
            </a:r>
          </a:p>
          <a:p>
            <a:pPr marL="0" indent="0">
              <a:spcBef>
                <a:spcPts val="0"/>
              </a:spcBef>
              <a:buClrTx/>
              <a:buSzTx/>
              <a:buNone/>
              <a:defRPr/>
            </a:pPr>
            <a:endParaRPr lang="en-US" sz="1200" dirty="0" smtClean="0"/>
          </a:p>
          <a:p>
            <a:pPr marL="0" indent="0">
              <a:spcBef>
                <a:spcPts val="0"/>
              </a:spcBef>
              <a:buClrTx/>
              <a:buSzTx/>
              <a:buNone/>
              <a:defRPr/>
            </a:pPr>
            <a:r>
              <a:rPr lang="en-US" sz="1200" dirty="0" smtClean="0"/>
              <a:t>http://www.vcu.edu/partnership/C-SAL/downloadables/PDF/DisabilityAwarenessPacket.pdf </a:t>
            </a:r>
          </a:p>
          <a:p>
            <a:endParaRPr lang="en-US" dirty="0"/>
          </a:p>
        </p:txBody>
      </p:sp>
      <p:sp>
        <p:nvSpPr>
          <p:cNvPr id="4" name="Slide Number Placeholder 3"/>
          <p:cNvSpPr>
            <a:spLocks noGrp="1"/>
          </p:cNvSpPr>
          <p:nvPr>
            <p:ph type="sldNum" sz="quarter" idx="10"/>
          </p:nvPr>
        </p:nvSpPr>
        <p:spPr/>
        <p:txBody>
          <a:bodyPr/>
          <a:lstStyle/>
          <a:p>
            <a:fld id="{F5D8C914-7186-40C8-9E9B-D63661501F19}" type="slidenum">
              <a:rPr lang="en-US" smtClean="0"/>
              <a:t>21</a:t>
            </a:fld>
            <a:endParaRPr lang="en-US" dirty="0"/>
          </a:p>
        </p:txBody>
      </p:sp>
    </p:spTree>
    <p:extLst>
      <p:ext uri="{BB962C8B-B14F-4D97-AF65-F5344CB8AC3E}">
        <p14:creationId xmlns:p14="http://schemas.microsoft.com/office/powerpoint/2010/main" val="19857386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D8C914-7186-40C8-9E9B-D63661501F19}" type="slidenum">
              <a:rPr lang="en-US" smtClean="0"/>
              <a:t>22</a:t>
            </a:fld>
            <a:endParaRPr lang="en-US" dirty="0"/>
          </a:p>
        </p:txBody>
      </p:sp>
    </p:spTree>
    <p:extLst>
      <p:ext uri="{BB962C8B-B14F-4D97-AF65-F5344CB8AC3E}">
        <p14:creationId xmlns:p14="http://schemas.microsoft.com/office/powerpoint/2010/main" val="38644151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D8C914-7186-40C8-9E9B-D63661501F19}" type="slidenum">
              <a:rPr lang="en-US" smtClean="0"/>
              <a:t>23</a:t>
            </a:fld>
            <a:endParaRPr lang="en-US" dirty="0"/>
          </a:p>
        </p:txBody>
      </p:sp>
    </p:spTree>
    <p:extLst>
      <p:ext uri="{BB962C8B-B14F-4D97-AF65-F5344CB8AC3E}">
        <p14:creationId xmlns:p14="http://schemas.microsoft.com/office/powerpoint/2010/main" val="25963844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D8C914-7186-40C8-9E9B-D63661501F19}" type="slidenum">
              <a:rPr lang="en-US" smtClean="0"/>
              <a:t>24</a:t>
            </a:fld>
            <a:endParaRPr lang="en-US" dirty="0"/>
          </a:p>
        </p:txBody>
      </p:sp>
    </p:spTree>
    <p:extLst>
      <p:ext uri="{BB962C8B-B14F-4D97-AF65-F5344CB8AC3E}">
        <p14:creationId xmlns:p14="http://schemas.microsoft.com/office/powerpoint/2010/main" val="21232117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D8C914-7186-40C8-9E9B-D63661501F19}" type="slidenum">
              <a:rPr lang="en-US" smtClean="0"/>
              <a:t>25</a:t>
            </a:fld>
            <a:endParaRPr lang="en-US" dirty="0"/>
          </a:p>
        </p:txBody>
      </p:sp>
    </p:spTree>
    <p:extLst>
      <p:ext uri="{BB962C8B-B14F-4D97-AF65-F5344CB8AC3E}">
        <p14:creationId xmlns:p14="http://schemas.microsoft.com/office/powerpoint/2010/main" val="32381067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D8C914-7186-40C8-9E9B-D63661501F19}" type="slidenum">
              <a:rPr lang="en-US" smtClean="0"/>
              <a:t>26</a:t>
            </a:fld>
            <a:endParaRPr lang="en-US" dirty="0"/>
          </a:p>
        </p:txBody>
      </p:sp>
    </p:spTree>
    <p:extLst>
      <p:ext uri="{BB962C8B-B14F-4D97-AF65-F5344CB8AC3E}">
        <p14:creationId xmlns:p14="http://schemas.microsoft.com/office/powerpoint/2010/main" val="18424567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Mohandas Karamchand Gandhi. (2014). The Biography.com website. Retrieved 08:02, May 19, 2014, from </a:t>
            </a:r>
            <a:r>
              <a:rPr lang="en-US" sz="1200" b="0" i="0" kern="1200" dirty="0" smtClean="0">
                <a:solidFill>
                  <a:schemeClr val="tx1"/>
                </a:solidFill>
                <a:effectLst/>
                <a:latin typeface="+mn-lt"/>
                <a:ea typeface="+mn-ea"/>
                <a:cs typeface="+mn-cs"/>
                <a:hlinkClick r:id="rId3"/>
              </a:rPr>
              <a:t>http://www.biography.com/people/mahatma-gandhi-9305898</a:t>
            </a:r>
            <a:r>
              <a:rPr lang="en-US" sz="1200" b="0" i="0" kern="1200" dirty="0" smtClean="0">
                <a:solidFill>
                  <a:schemeClr val="tx1"/>
                </a:solidFill>
                <a:effectLst/>
                <a:latin typeface="+mn-lt"/>
                <a:ea typeface="+mn-ea"/>
                <a:cs typeface="+mn-cs"/>
              </a:rPr>
              <a:t>.</a:t>
            </a:r>
          </a:p>
          <a:p>
            <a:r>
              <a:rPr lang="en-US" sz="1200" b="1" i="0" kern="1200" dirty="0" smtClean="0">
                <a:solidFill>
                  <a:schemeClr val="tx1"/>
                </a:solidFill>
                <a:effectLst/>
                <a:latin typeface="+mn-lt"/>
                <a:ea typeface="+mn-ea"/>
                <a:cs typeface="+mn-cs"/>
              </a:rPr>
              <a:t>Harvard Style</a:t>
            </a:r>
          </a:p>
          <a:p>
            <a:endParaRPr lang="en-US" dirty="0" smtClean="0"/>
          </a:p>
          <a:p>
            <a:r>
              <a:rPr lang="en-US" sz="1200" b="1" i="0" kern="1200" dirty="0" smtClean="0">
                <a:solidFill>
                  <a:schemeClr val="tx1"/>
                </a:solidFill>
                <a:effectLst/>
                <a:latin typeface="+mn-lt"/>
                <a:ea typeface="+mn-ea"/>
                <a:cs typeface="+mn-cs"/>
              </a:rPr>
              <a:t>Mahatma Gandhi Biography</a:t>
            </a:r>
          </a:p>
          <a:p>
            <a:r>
              <a:rPr lang="en-US" sz="1200" b="0" i="0" kern="1200" dirty="0" smtClean="0">
                <a:solidFill>
                  <a:schemeClr val="tx1"/>
                </a:solidFill>
                <a:effectLst/>
                <a:latin typeface="+mn-lt"/>
                <a:ea typeface="+mn-ea"/>
                <a:cs typeface="+mn-cs"/>
              </a:rPr>
              <a:t>Anti-War Activist (1869–1948)</a:t>
            </a:r>
          </a:p>
          <a:p>
            <a:endParaRPr lang="en-US" dirty="0" smtClean="0"/>
          </a:p>
          <a:p>
            <a:r>
              <a:rPr lang="en-US" sz="1200" b="0" i="0" kern="1200" dirty="0" smtClean="0">
                <a:solidFill>
                  <a:schemeClr val="tx1"/>
                </a:solidFill>
                <a:effectLst/>
                <a:latin typeface="+mn-lt"/>
                <a:ea typeface="+mn-ea"/>
                <a:cs typeface="+mn-cs"/>
              </a:rPr>
              <a:t>Mahatmas Gandhi was the primary leader of India's independence movement and also the architect of a form of civil disobedience that would influence the world.</a:t>
            </a:r>
          </a:p>
          <a:p>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Synopsis</a:t>
            </a:r>
          </a:p>
          <a:p>
            <a:r>
              <a:rPr lang="en-US" dirty="0" smtClean="0">
                <a:effectLst/>
              </a:rPr>
              <a:t>Born on October 2, 1869, in Porbandar, India, Mahatma Gandhi studied law and came to advocate for the rights of Indians, both at home and in South Africa. Gandhi became a leader of India's independence movement, organizing boycotts against British institutions in peaceful forms of civil disobedience. He was killed by a fanatic in 1948.</a:t>
            </a:r>
          </a:p>
          <a:p>
            <a:r>
              <a:rPr lang="en-US" sz="1200" b="1" i="0" kern="1200" dirty="0" smtClean="0">
                <a:solidFill>
                  <a:schemeClr val="tx1"/>
                </a:solidFill>
                <a:effectLst/>
                <a:latin typeface="+mn-lt"/>
                <a:ea typeface="+mn-ea"/>
                <a:cs typeface="+mn-cs"/>
              </a:rPr>
              <a:t>Spiritual and Political Leader</a:t>
            </a:r>
          </a:p>
          <a:p>
            <a:r>
              <a:rPr lang="en-US" dirty="0" smtClean="0">
                <a:effectLst/>
              </a:rPr>
              <a:t>Indian nationalist leader Mohandas Karamchand Gandhi, more commonly known as Mahatma Gandhi, was born on October 2, 1869, in Porbandar, Kathiawar, India. He studied law in London, England, but in 1893 went to South Africa, where he spent 20 years opposing discriminatory legislation against Indians. As a pioneer of Satyagraha, or resistance through mass non-violent civil disobedience, he became one of the major political and spiritual leaders of his time. Satyagraha remains one of the most potent philosophies in freedom struggles throughout the world today.</a:t>
            </a:r>
          </a:p>
          <a:p>
            <a:endParaRPr lang="en-US" dirty="0" smtClean="0"/>
          </a:p>
          <a:p>
            <a:r>
              <a:rPr lang="en-US" sz="1200" b="1" i="0" kern="1200" dirty="0" smtClean="0">
                <a:solidFill>
                  <a:schemeClr val="tx1"/>
                </a:solidFill>
                <a:effectLst/>
                <a:latin typeface="+mn-lt"/>
                <a:ea typeface="+mn-ea"/>
                <a:cs typeface="+mn-cs"/>
              </a:rPr>
              <a:t>Fight for Indian Liberation</a:t>
            </a:r>
          </a:p>
          <a:p>
            <a:r>
              <a:rPr lang="en-US" dirty="0" smtClean="0">
                <a:effectLst/>
              </a:rPr>
              <a:t>In 1914, Gandhi returned to India, where he supported the Home Rule movement, and became leader of the Indian National Congress, advocating a policy of non-violent non-co-operation to achieve independence. His goal was to help poor farmers and laborers protest oppressive taxation and discrimination. He struggled to alleviate poverty, liberate women and put an end to caste discrimination, with the ultimate objective being self-rule for India.</a:t>
            </a:r>
          </a:p>
          <a:p>
            <a:r>
              <a:rPr lang="en-US" dirty="0" smtClean="0">
                <a:effectLst/>
              </a:rPr>
              <a:t>Following his civil disobedience campaign (1919-22), he was jailed for conspiracy (1922-24). In 1930, he led a landmark 320 km/200 mi march to the sea to collect salt in symbolic defiance of the government monopoly. On his release from prison (1931), he attended the London Round Table Conference on Indian constitutional reform. In 1946, he negotiated with the Cabinet Mission which recommended the new constitutional structure. After independence (1947), he tried to stop the Hindu-Muslim conflict in Bengal, a policy which led to his assassination in Delhi by Nathuram Godse, a Hindu fanatic.</a:t>
            </a:r>
          </a:p>
          <a:p>
            <a:endParaRPr lang="en-US" dirty="0" smtClean="0">
              <a:effectLst/>
            </a:endParaRPr>
          </a:p>
          <a:p>
            <a:r>
              <a:rPr lang="en-US" sz="1200" b="1" i="0" kern="1200" dirty="0" smtClean="0">
                <a:solidFill>
                  <a:schemeClr val="tx1"/>
                </a:solidFill>
                <a:effectLst/>
                <a:latin typeface="+mn-lt"/>
                <a:ea typeface="+mn-ea"/>
                <a:cs typeface="+mn-cs"/>
              </a:rPr>
              <a:t>Death and Legacy</a:t>
            </a:r>
          </a:p>
          <a:p>
            <a:r>
              <a:rPr lang="en-US" dirty="0" smtClean="0">
                <a:effectLst/>
              </a:rPr>
              <a:t>Even after his death, Gandhi's commitment to non-violence and his belief in simple living—making his own clothes, eating a vegetarian diet and using fasts for self-purification as well as a means of protest—have been a beacon of hope for oppressed and marginalized people throughout the world.</a:t>
            </a:r>
          </a:p>
          <a:p>
            <a:endParaRPr lang="en-US" dirty="0"/>
          </a:p>
        </p:txBody>
      </p:sp>
      <p:sp>
        <p:nvSpPr>
          <p:cNvPr id="4" name="Slide Number Placeholder 3"/>
          <p:cNvSpPr>
            <a:spLocks noGrp="1"/>
          </p:cNvSpPr>
          <p:nvPr>
            <p:ph type="sldNum" sz="quarter" idx="10"/>
          </p:nvPr>
        </p:nvSpPr>
        <p:spPr/>
        <p:txBody>
          <a:bodyPr/>
          <a:lstStyle/>
          <a:p>
            <a:fld id="{F5D8C914-7186-40C8-9E9B-D63661501F19}" type="slidenum">
              <a:rPr lang="en-US" smtClean="0"/>
              <a:t>27</a:t>
            </a:fld>
            <a:endParaRPr lang="en-US" dirty="0"/>
          </a:p>
        </p:txBody>
      </p:sp>
    </p:spTree>
    <p:extLst>
      <p:ext uri="{BB962C8B-B14F-4D97-AF65-F5344CB8AC3E}">
        <p14:creationId xmlns:p14="http://schemas.microsoft.com/office/powerpoint/2010/main" val="2273488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Autism</a:t>
            </a:r>
            <a:r>
              <a:rPr lang="en-US" baseline="0" dirty="0" smtClean="0"/>
              <a:t> and Scouting</a:t>
            </a:r>
            <a:endParaRPr lang="en-US" dirty="0" smtClean="0"/>
          </a:p>
          <a:p>
            <a:r>
              <a:rPr lang="en-US" dirty="0" smtClean="0"/>
              <a:t>Interactive Activities provided by:</a:t>
            </a:r>
            <a:r>
              <a:rPr lang="en-US" baseline="0" dirty="0" smtClean="0"/>
              <a:t> </a:t>
            </a:r>
            <a:r>
              <a:rPr lang="en-US" dirty="0" smtClean="0"/>
              <a:t>Kelly Behnke, NWSC, Pathfinder Unit Commissioner</a:t>
            </a:r>
          </a:p>
        </p:txBody>
      </p:sp>
      <p:sp>
        <p:nvSpPr>
          <p:cNvPr id="4" name="Slide Number Placeholder 3"/>
          <p:cNvSpPr>
            <a:spLocks noGrp="1"/>
          </p:cNvSpPr>
          <p:nvPr>
            <p:ph type="sldNum" sz="quarter" idx="10"/>
          </p:nvPr>
        </p:nvSpPr>
        <p:spPr/>
        <p:txBody>
          <a:bodyPr/>
          <a:lstStyle/>
          <a:p>
            <a:fld id="{F5D8C914-7186-40C8-9E9B-D63661501F19}" type="slidenum">
              <a:rPr lang="en-US" smtClean="0"/>
              <a:t>28</a:t>
            </a:fld>
            <a:endParaRPr lang="en-US" dirty="0"/>
          </a:p>
        </p:txBody>
      </p:sp>
    </p:spTree>
    <p:extLst>
      <p:ext uri="{BB962C8B-B14F-4D97-AF65-F5344CB8AC3E}">
        <p14:creationId xmlns:p14="http://schemas.microsoft.com/office/powerpoint/2010/main" val="42796680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Autism</a:t>
            </a:r>
            <a:r>
              <a:rPr lang="en-US" baseline="0" dirty="0" smtClean="0"/>
              <a:t> and Scouting</a:t>
            </a:r>
            <a:endParaRPr lang="en-US" dirty="0" smtClean="0"/>
          </a:p>
          <a:p>
            <a:r>
              <a:rPr lang="en-US" dirty="0" smtClean="0"/>
              <a:t>Interactive Activities provided by:</a:t>
            </a:r>
            <a:r>
              <a:rPr lang="en-US" baseline="0" dirty="0" smtClean="0"/>
              <a:t> </a:t>
            </a:r>
            <a:r>
              <a:rPr lang="en-US" dirty="0" smtClean="0"/>
              <a:t>Kelly Behnke, NWSC, Pathfinder Unit Commissioner</a:t>
            </a:r>
          </a:p>
          <a:p>
            <a:endParaRPr lang="en-US" dirty="0"/>
          </a:p>
        </p:txBody>
      </p:sp>
      <p:sp>
        <p:nvSpPr>
          <p:cNvPr id="4" name="Slide Number Placeholder 3"/>
          <p:cNvSpPr>
            <a:spLocks noGrp="1"/>
          </p:cNvSpPr>
          <p:nvPr>
            <p:ph type="sldNum" sz="quarter" idx="10"/>
          </p:nvPr>
        </p:nvSpPr>
        <p:spPr/>
        <p:txBody>
          <a:bodyPr/>
          <a:lstStyle/>
          <a:p>
            <a:fld id="{F5D8C914-7186-40C8-9E9B-D63661501F19}" type="slidenum">
              <a:rPr lang="en-US" smtClean="0"/>
              <a:t>29</a:t>
            </a:fld>
            <a:endParaRPr lang="en-US" dirty="0"/>
          </a:p>
        </p:txBody>
      </p:sp>
    </p:spTree>
    <p:extLst>
      <p:ext uri="{BB962C8B-B14F-4D97-AF65-F5344CB8AC3E}">
        <p14:creationId xmlns:p14="http://schemas.microsoft.com/office/powerpoint/2010/main" val="2392516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D8C914-7186-40C8-9E9B-D63661501F19}" type="slidenum">
              <a:rPr lang="en-US" smtClean="0"/>
              <a:t>3</a:t>
            </a:fld>
            <a:endParaRPr lang="en-US" dirty="0"/>
          </a:p>
        </p:txBody>
      </p:sp>
    </p:spTree>
    <p:extLst>
      <p:ext uri="{BB962C8B-B14F-4D97-AF65-F5344CB8AC3E}">
        <p14:creationId xmlns:p14="http://schemas.microsoft.com/office/powerpoint/2010/main" val="15918488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Autism</a:t>
            </a:r>
            <a:r>
              <a:rPr lang="en-US" baseline="0" dirty="0" smtClean="0"/>
              <a:t> and Scouting</a:t>
            </a:r>
            <a:endParaRPr lang="en-US" dirty="0" smtClean="0"/>
          </a:p>
          <a:p>
            <a:r>
              <a:rPr lang="en-US" dirty="0" smtClean="0"/>
              <a:t>Interactive Activities provided by:</a:t>
            </a:r>
            <a:r>
              <a:rPr lang="en-US" baseline="0" dirty="0" smtClean="0"/>
              <a:t> </a:t>
            </a:r>
            <a:r>
              <a:rPr lang="en-US" dirty="0" smtClean="0"/>
              <a:t>Kelly Behnke, NWSC, Pathfinder Unit Commissioner</a:t>
            </a:r>
          </a:p>
          <a:p>
            <a:endParaRPr lang="en-US" dirty="0"/>
          </a:p>
        </p:txBody>
      </p:sp>
      <p:sp>
        <p:nvSpPr>
          <p:cNvPr id="4" name="Slide Number Placeholder 3"/>
          <p:cNvSpPr>
            <a:spLocks noGrp="1"/>
          </p:cNvSpPr>
          <p:nvPr>
            <p:ph type="sldNum" sz="quarter" idx="10"/>
          </p:nvPr>
        </p:nvSpPr>
        <p:spPr/>
        <p:txBody>
          <a:bodyPr/>
          <a:lstStyle/>
          <a:p>
            <a:fld id="{F5D8C914-7186-40C8-9E9B-D63661501F19}" type="slidenum">
              <a:rPr lang="en-US" smtClean="0"/>
              <a:t>30</a:t>
            </a:fld>
            <a:endParaRPr lang="en-US" dirty="0"/>
          </a:p>
        </p:txBody>
      </p:sp>
    </p:spTree>
    <p:extLst>
      <p:ext uri="{BB962C8B-B14F-4D97-AF65-F5344CB8AC3E}">
        <p14:creationId xmlns:p14="http://schemas.microsoft.com/office/powerpoint/2010/main" val="539082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Autism</a:t>
            </a:r>
            <a:r>
              <a:rPr lang="en-US" baseline="0" dirty="0" smtClean="0"/>
              <a:t> and Scouting</a:t>
            </a:r>
            <a:endParaRPr lang="en-US" dirty="0" smtClean="0"/>
          </a:p>
          <a:p>
            <a:r>
              <a:rPr lang="en-US" dirty="0" smtClean="0"/>
              <a:t>Interactive Activities provided by:</a:t>
            </a:r>
            <a:r>
              <a:rPr lang="en-US" baseline="0" dirty="0" smtClean="0"/>
              <a:t> </a:t>
            </a:r>
            <a:r>
              <a:rPr lang="en-US" dirty="0" smtClean="0"/>
              <a:t>Kelly Behnke, NWSC, Pathfinder Unit Commissioner</a:t>
            </a:r>
          </a:p>
          <a:p>
            <a:endParaRPr lang="en-US" dirty="0"/>
          </a:p>
        </p:txBody>
      </p:sp>
      <p:sp>
        <p:nvSpPr>
          <p:cNvPr id="4" name="Slide Number Placeholder 3"/>
          <p:cNvSpPr>
            <a:spLocks noGrp="1"/>
          </p:cNvSpPr>
          <p:nvPr>
            <p:ph type="sldNum" sz="quarter" idx="10"/>
          </p:nvPr>
        </p:nvSpPr>
        <p:spPr/>
        <p:txBody>
          <a:bodyPr/>
          <a:lstStyle/>
          <a:p>
            <a:fld id="{F5D8C914-7186-40C8-9E9B-D63661501F19}" type="slidenum">
              <a:rPr lang="en-US" smtClean="0"/>
              <a:t>31</a:t>
            </a:fld>
            <a:endParaRPr lang="en-US" dirty="0"/>
          </a:p>
        </p:txBody>
      </p:sp>
    </p:spTree>
    <p:extLst>
      <p:ext uri="{BB962C8B-B14F-4D97-AF65-F5344CB8AC3E}">
        <p14:creationId xmlns:p14="http://schemas.microsoft.com/office/powerpoint/2010/main" val="15743640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Autism</a:t>
            </a:r>
            <a:r>
              <a:rPr lang="en-US" baseline="0" dirty="0" smtClean="0"/>
              <a:t> and Scouting</a:t>
            </a:r>
            <a:endParaRPr lang="en-US" dirty="0" smtClean="0"/>
          </a:p>
          <a:p>
            <a:r>
              <a:rPr lang="en-US" dirty="0" smtClean="0"/>
              <a:t>Interactive Activities provided by:</a:t>
            </a:r>
            <a:r>
              <a:rPr lang="en-US" baseline="0" dirty="0" smtClean="0"/>
              <a:t> </a:t>
            </a:r>
            <a:r>
              <a:rPr lang="en-US" dirty="0" smtClean="0"/>
              <a:t>Kelly Behnke, NWSC, Pathfinder Unit Commissioner</a:t>
            </a:r>
          </a:p>
          <a:p>
            <a:endParaRPr lang="en-US" dirty="0"/>
          </a:p>
        </p:txBody>
      </p:sp>
      <p:sp>
        <p:nvSpPr>
          <p:cNvPr id="4" name="Slide Number Placeholder 3"/>
          <p:cNvSpPr>
            <a:spLocks noGrp="1"/>
          </p:cNvSpPr>
          <p:nvPr>
            <p:ph type="sldNum" sz="quarter" idx="10"/>
          </p:nvPr>
        </p:nvSpPr>
        <p:spPr/>
        <p:txBody>
          <a:bodyPr/>
          <a:lstStyle/>
          <a:p>
            <a:fld id="{F5D8C914-7186-40C8-9E9B-D63661501F19}" type="slidenum">
              <a:rPr lang="en-US" smtClean="0"/>
              <a:t>32</a:t>
            </a:fld>
            <a:endParaRPr lang="en-US" dirty="0"/>
          </a:p>
        </p:txBody>
      </p:sp>
    </p:spTree>
    <p:extLst>
      <p:ext uri="{BB962C8B-B14F-4D97-AF65-F5344CB8AC3E}">
        <p14:creationId xmlns:p14="http://schemas.microsoft.com/office/powerpoint/2010/main" val="6029083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Autism</a:t>
            </a:r>
            <a:r>
              <a:rPr lang="en-US" baseline="0" dirty="0" smtClean="0"/>
              <a:t> and Scouting</a:t>
            </a:r>
            <a:endParaRPr lang="en-US" dirty="0" smtClean="0"/>
          </a:p>
          <a:p>
            <a:r>
              <a:rPr lang="en-US" dirty="0" smtClean="0"/>
              <a:t>Interactive Activities provided by:</a:t>
            </a:r>
            <a:r>
              <a:rPr lang="en-US" baseline="0" dirty="0" smtClean="0"/>
              <a:t> </a:t>
            </a:r>
            <a:r>
              <a:rPr lang="en-US" dirty="0" smtClean="0"/>
              <a:t>Kelly Behnke, NWSC, Pathfinder Unit Commissioner</a:t>
            </a:r>
          </a:p>
          <a:p>
            <a:endParaRPr lang="en-US" dirty="0"/>
          </a:p>
        </p:txBody>
      </p:sp>
      <p:sp>
        <p:nvSpPr>
          <p:cNvPr id="4" name="Slide Number Placeholder 3"/>
          <p:cNvSpPr>
            <a:spLocks noGrp="1"/>
          </p:cNvSpPr>
          <p:nvPr>
            <p:ph type="sldNum" sz="quarter" idx="10"/>
          </p:nvPr>
        </p:nvSpPr>
        <p:spPr/>
        <p:txBody>
          <a:bodyPr/>
          <a:lstStyle/>
          <a:p>
            <a:fld id="{F5D8C914-7186-40C8-9E9B-D63661501F19}" type="slidenum">
              <a:rPr lang="en-US" smtClean="0"/>
              <a:t>33</a:t>
            </a:fld>
            <a:endParaRPr lang="en-US" dirty="0"/>
          </a:p>
        </p:txBody>
      </p:sp>
    </p:spTree>
    <p:extLst>
      <p:ext uri="{BB962C8B-B14F-4D97-AF65-F5344CB8AC3E}">
        <p14:creationId xmlns:p14="http://schemas.microsoft.com/office/powerpoint/2010/main" val="23941588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Autism</a:t>
            </a:r>
            <a:r>
              <a:rPr lang="en-US" baseline="0" dirty="0" smtClean="0"/>
              <a:t> and Scouting</a:t>
            </a:r>
            <a:endParaRPr lang="en-US" dirty="0" smtClean="0"/>
          </a:p>
          <a:p>
            <a:r>
              <a:rPr lang="en-US" dirty="0" smtClean="0"/>
              <a:t>Interactive Activities provided by:</a:t>
            </a:r>
            <a:r>
              <a:rPr lang="en-US" baseline="0" dirty="0" smtClean="0"/>
              <a:t> </a:t>
            </a:r>
            <a:r>
              <a:rPr lang="en-US" dirty="0" smtClean="0"/>
              <a:t>Kelly Behnke, NWSC, Pathfinder Unit Commissioner</a:t>
            </a:r>
          </a:p>
          <a:p>
            <a:endParaRPr lang="en-US" dirty="0"/>
          </a:p>
        </p:txBody>
      </p:sp>
      <p:sp>
        <p:nvSpPr>
          <p:cNvPr id="4" name="Slide Number Placeholder 3"/>
          <p:cNvSpPr>
            <a:spLocks noGrp="1"/>
          </p:cNvSpPr>
          <p:nvPr>
            <p:ph type="sldNum" sz="quarter" idx="10"/>
          </p:nvPr>
        </p:nvSpPr>
        <p:spPr/>
        <p:txBody>
          <a:bodyPr/>
          <a:lstStyle/>
          <a:p>
            <a:fld id="{F5D8C914-7186-40C8-9E9B-D63661501F19}" type="slidenum">
              <a:rPr lang="en-US" smtClean="0"/>
              <a:t>34</a:t>
            </a:fld>
            <a:endParaRPr lang="en-US" dirty="0"/>
          </a:p>
        </p:txBody>
      </p:sp>
    </p:spTree>
    <p:extLst>
      <p:ext uri="{BB962C8B-B14F-4D97-AF65-F5344CB8AC3E}">
        <p14:creationId xmlns:p14="http://schemas.microsoft.com/office/powerpoint/2010/main" val="2041121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D8C914-7186-40C8-9E9B-D63661501F19}" type="slidenum">
              <a:rPr lang="en-US" smtClean="0"/>
              <a:t>4</a:t>
            </a:fld>
            <a:endParaRPr lang="en-US" dirty="0"/>
          </a:p>
        </p:txBody>
      </p:sp>
    </p:spTree>
    <p:extLst>
      <p:ext uri="{BB962C8B-B14F-4D97-AF65-F5344CB8AC3E}">
        <p14:creationId xmlns:p14="http://schemas.microsoft.com/office/powerpoint/2010/main" val="28323562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D8C914-7186-40C8-9E9B-D63661501F19}" type="slidenum">
              <a:rPr lang="en-US" smtClean="0"/>
              <a:t>5</a:t>
            </a:fld>
            <a:endParaRPr lang="en-US" dirty="0"/>
          </a:p>
        </p:txBody>
      </p:sp>
    </p:spTree>
    <p:extLst>
      <p:ext uri="{BB962C8B-B14F-4D97-AF65-F5344CB8AC3E}">
        <p14:creationId xmlns:p14="http://schemas.microsoft.com/office/powerpoint/2010/main" val="3058888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D8C914-7186-40C8-9E9B-D63661501F19}" type="slidenum">
              <a:rPr lang="en-US" smtClean="0"/>
              <a:t>6</a:t>
            </a:fld>
            <a:endParaRPr lang="en-US" dirty="0"/>
          </a:p>
        </p:txBody>
      </p:sp>
    </p:spTree>
    <p:extLst>
      <p:ext uri="{BB962C8B-B14F-4D97-AF65-F5344CB8AC3E}">
        <p14:creationId xmlns:p14="http://schemas.microsoft.com/office/powerpoint/2010/main" val="9486970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disability is a real and permanent medical condition and cannot be eliminated</a:t>
            </a:r>
          </a:p>
          <a:p>
            <a:endParaRPr lang="en-US" dirty="0" smtClean="0"/>
          </a:p>
          <a:p>
            <a:r>
              <a:rPr lang="en-US" dirty="0" smtClean="0"/>
              <a:t>A problem is made by individuals and can and should be eliminated.  A disability can sometimes cause a problem in behavior, in learning, and/or</a:t>
            </a:r>
            <a:r>
              <a:rPr lang="en-US" baseline="0" dirty="0" smtClean="0"/>
              <a:t> in socialization.</a:t>
            </a:r>
          </a:p>
          <a:p>
            <a:endParaRPr lang="en-US" baseline="0" dirty="0" smtClean="0"/>
          </a:p>
          <a:p>
            <a:r>
              <a:rPr lang="en-US" baseline="0" dirty="0" smtClean="0"/>
              <a:t>Disabilities can be physical or mental and include learning disorders</a:t>
            </a:r>
            <a:endParaRPr lang="en-US" dirty="0"/>
          </a:p>
        </p:txBody>
      </p:sp>
      <p:sp>
        <p:nvSpPr>
          <p:cNvPr id="4" name="Slide Number Placeholder 3"/>
          <p:cNvSpPr>
            <a:spLocks noGrp="1"/>
          </p:cNvSpPr>
          <p:nvPr>
            <p:ph type="sldNum" sz="quarter" idx="10"/>
          </p:nvPr>
        </p:nvSpPr>
        <p:spPr/>
        <p:txBody>
          <a:bodyPr/>
          <a:lstStyle/>
          <a:p>
            <a:fld id="{F5D8C914-7186-40C8-9E9B-D63661501F19}" type="slidenum">
              <a:rPr lang="en-US" smtClean="0"/>
              <a:t>7</a:t>
            </a:fld>
            <a:endParaRPr lang="en-US" dirty="0"/>
          </a:p>
        </p:txBody>
      </p:sp>
    </p:spTree>
    <p:extLst>
      <p:ext uri="{BB962C8B-B14F-4D97-AF65-F5344CB8AC3E}">
        <p14:creationId xmlns:p14="http://schemas.microsoft.com/office/powerpoint/2010/main" val="10377062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following slides can be used in the presentation format</a:t>
            </a:r>
            <a:r>
              <a:rPr lang="en-US" baseline="0" dirty="0" smtClean="0"/>
              <a:t> or as an interactive exercise using a poster board.  The scouts would need to place the pictures on one side or the other for disabilities or no disabilities.</a:t>
            </a:r>
            <a:endParaRPr lang="en-US" dirty="0"/>
          </a:p>
        </p:txBody>
      </p:sp>
      <p:sp>
        <p:nvSpPr>
          <p:cNvPr id="4" name="Slide Number Placeholder 3"/>
          <p:cNvSpPr>
            <a:spLocks noGrp="1"/>
          </p:cNvSpPr>
          <p:nvPr>
            <p:ph type="sldNum" sz="quarter" idx="10"/>
          </p:nvPr>
        </p:nvSpPr>
        <p:spPr/>
        <p:txBody>
          <a:bodyPr/>
          <a:lstStyle/>
          <a:p>
            <a:fld id="{F5D8C914-7186-40C8-9E9B-D63661501F19}" type="slidenum">
              <a:rPr lang="en-US" smtClean="0"/>
              <a:t>8</a:t>
            </a:fld>
            <a:endParaRPr lang="en-US" dirty="0"/>
          </a:p>
        </p:txBody>
      </p:sp>
    </p:spTree>
    <p:extLst>
      <p:ext uri="{BB962C8B-B14F-4D97-AF65-F5344CB8AC3E}">
        <p14:creationId xmlns:p14="http://schemas.microsoft.com/office/powerpoint/2010/main" val="10377062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Michael Phelps </a:t>
            </a:r>
            <a:endParaRPr lang="en-US" b="1" dirty="0" smtClean="0"/>
          </a:p>
          <a:p>
            <a:r>
              <a:rPr lang="en-US" b="1" dirty="0" smtClean="0"/>
              <a:t>Source: </a:t>
            </a:r>
            <a:r>
              <a:rPr lang="en-US" dirty="0" smtClean="0"/>
              <a:t>http://health.howstuffworks.com/mental-health/mental-disorders/15-celebrities-with-mental-health-disorders7.htm</a:t>
            </a:r>
          </a:p>
          <a:p>
            <a:r>
              <a:rPr lang="en-US" sz="1200" b="0" i="0" kern="1200" dirty="0" smtClean="0">
                <a:solidFill>
                  <a:schemeClr val="tx1"/>
                </a:solidFill>
                <a:effectLst/>
                <a:latin typeface="+mn-lt"/>
                <a:ea typeface="+mn-ea"/>
                <a:cs typeface="+mn-cs"/>
              </a:rPr>
              <a:t>Michael Phelps (born June 30, 1985) is a retired American swimmer and the most decorated Olympian of all time, with a total of 22 medals. Michael Phelps has risen to stardom at a fairly young age, and Deborah Phelps, Michael's mother, said she wanted to share Michael's story and his struggles with attention deficit hyperactivity disorder (ADHD). Diagnosed when he was 9 years old, Phelps had trouble concentrating in school, his mother said, but personally prescribed medication and swimming helped Phelps manage the disorder.</a:t>
            </a:r>
          </a:p>
          <a:p>
            <a:pPr algn="l"/>
            <a:endParaRPr lang="en-US" sz="1200" b="0" i="0" kern="1200" dirty="0" smtClean="0">
              <a:solidFill>
                <a:schemeClr val="tx1"/>
              </a:solidFill>
              <a:effectLst/>
              <a:latin typeface="+mn-lt"/>
              <a:ea typeface="+mn-ea"/>
              <a:cs typeface="+mn-cs"/>
            </a:endParaRPr>
          </a:p>
          <a:p>
            <a:pPr algn="l"/>
            <a:endParaRPr lang="en-US" sz="1200" b="0" i="0" kern="1200" dirty="0" smtClean="0">
              <a:solidFill>
                <a:schemeClr val="tx1"/>
              </a:solidFill>
              <a:effectLst/>
              <a:latin typeface="+mn-lt"/>
              <a:ea typeface="+mn-ea"/>
              <a:cs typeface="+mn-cs"/>
            </a:endParaRPr>
          </a:p>
          <a:p>
            <a:pPr algn="l"/>
            <a:r>
              <a:rPr lang="en-US" b="1" dirty="0" smtClean="0"/>
              <a:t>Franklin Delano Roosevelt</a:t>
            </a:r>
          </a:p>
          <a:p>
            <a:pPr algn="l"/>
            <a:r>
              <a:rPr lang="en-US" b="1" dirty="0" smtClean="0"/>
              <a:t>Source: http://fdr-disability-rights-award.org/Franklin_Delano_Roosevelt.asp</a:t>
            </a:r>
          </a:p>
          <a:p>
            <a:pPr algn="l"/>
            <a:endParaRPr lang="en-US" b="1" dirty="0" smtClean="0"/>
          </a:p>
          <a:p>
            <a:r>
              <a:rPr lang="en-US" sz="1200" b="0" i="0" kern="1200" dirty="0" smtClean="0">
                <a:solidFill>
                  <a:schemeClr val="tx1"/>
                </a:solidFill>
                <a:effectLst/>
                <a:latin typeface="+mn-lt"/>
                <a:ea typeface="+mn-ea"/>
                <a:cs typeface="+mn-cs"/>
              </a:rPr>
              <a:t>Roosevelt was the only president to enter office with a physical disability.  In 1920 Roosevelt served as New York state senator and assistant secretary of the Navy and run as James M. Cox’s vice president on the Democratic presidential ticket. But after losing to Republicans Warren G. Harding and Calvin Coolidge, the 38-year-old Roosevelt left public life, however, to become vice president of Fidelity and Deposit Company of Maryland.</a:t>
            </a:r>
          </a:p>
          <a:p>
            <a:r>
              <a:rPr lang="en-US" sz="1200" b="0" i="0" kern="1200" dirty="0" smtClean="0">
                <a:solidFill>
                  <a:schemeClr val="tx1"/>
                </a:solidFill>
                <a:effectLst/>
                <a:latin typeface="+mn-lt"/>
                <a:ea typeface="+mn-ea"/>
                <a:cs typeface="+mn-cs"/>
              </a:rPr>
              <a:t>But, In 1921 while on a vacation in Nova Scotia, Roosevelt contracted polio. In a 1924 letter to Dr. William Egleston, he wrote:</a:t>
            </a:r>
          </a:p>
          <a:p>
            <a:endParaRPr lang="en-US" sz="1200" b="0" i="0"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rPr>
              <a:t>“First symptoms of the illness appeared in August, 1921 when I was thoroughly tired from overwork. I first had a chill in the evening which lasted practically all night. The following morning the muscles of the right knee appeared weak and by afternoon I was unable to support my weight on my right leg. That evening the left knee began to weaken also and by the following morning I was unable to stand up. This was accompanied by a continuing temperature of about 102 and I felt thoroughly achy all over. By the end of the third day practically all muscles from the chest down were involved. Above the chest the only symptom was a weakening of the two large thumb muscles making it impossible to write. There was no special pain along the spine and no rigidity of the neck.” </a:t>
            </a:r>
            <a:r>
              <a:rPr lang="en-US" sz="1200" kern="1200" baseline="30000" dirty="0" smtClean="0">
                <a:solidFill>
                  <a:schemeClr val="tx1"/>
                </a:solidFill>
                <a:effectLst/>
                <a:latin typeface="+mn-lt"/>
                <a:ea typeface="+mn-ea"/>
                <a:cs typeface="+mn-cs"/>
              </a:rPr>
              <a:t>1</a:t>
            </a:r>
          </a:p>
          <a:p>
            <a:endParaRPr lang="en-US" sz="1200" kern="1200" baseline="300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Although he recovered some strength in his legs, Roosevelt was fitted with heavy braces that eventually allowed him to stand and even walk, with canes, using a rocking motion from his hips. When not in public, however, he got around with the help of a wheelchair.’  Some biographers and commentators spread the misconception that Roosevelt took great pains to hide his infirmity, in collusion with the news media.  Ambassador William vanden Heuvel, chairman emeritus of the Roosevelt Institute, disputed that claim in a recent letter to New York Times.  “He did not conceal his physical limitation except to prevent his opponents from making political capital out of it,” the ambassador wrote. Some Republicans tried to attack the President as “a cripple” unfit to serve, but dropped the strategy after they ran into a brick wall of public opinion,” Ambassador vanden Heuvel wrote. </a:t>
            </a:r>
            <a:r>
              <a:rPr lang="en-US" sz="1200" b="0" i="0" kern="1200" baseline="30000" dirty="0" smtClean="0">
                <a:solidFill>
                  <a:schemeClr val="tx1"/>
                </a:solidFill>
                <a:effectLst/>
                <a:latin typeface="+mn-lt"/>
                <a:ea typeface="+mn-ea"/>
                <a:cs typeface="+mn-cs"/>
              </a:rPr>
              <a:t>2</a:t>
            </a:r>
          </a:p>
          <a:p>
            <a:endParaRPr lang="en-US" sz="1200" b="0" i="0"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rPr>
              <a:t>“To F.D.R., this was not ‘a sickness’ – one of the reasons he is an icon for people with disabilities. He educated American’s to understand that disability is not illness and that we can master the limitations caused by disability,” Vanden Heuvel added.</a:t>
            </a:r>
          </a:p>
          <a:p>
            <a:endParaRPr lang="en-US" sz="1200" b="0" i="0" u="none" strike="noStrike"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Still, FDR was concerned the public would view him as weak and only allowed one family photo of himself in a wheelchair. Though he never made a point of his disability nor tried to use it to gain sympathy. But, as he letter to Dr. Egleston shows, he was always ready to talk about it and was often photographed standing arm-in-arm with a family member or aide for support. His very visible support of polio research and therapy helped create the March of Dimes that led eventually to an effective vaccine and the Warm Springs Rehabilitation Center.</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And because he never made a point of it, neither did the news media, particularly in those days when reporters were more willing to draw a distinction between a president’s public and private lives. Rather than a “cover-up” it was simply overshadowed by the force of the man’s personality and the momentous events of his four terms in office. In that same spirit, the Disability Rights Award named in his honor seeks to encourage United Nations member states to accept their citizens with disabilities as vital and productive members of their societies and economies, and to remove the barriers to achieving their potentials. </a:t>
            </a:r>
            <a:br>
              <a:rPr lang="en-US" sz="1200" b="0" i="0" kern="1200" dirty="0" smtClean="0">
                <a:solidFill>
                  <a:schemeClr val="tx1"/>
                </a:solidFill>
                <a:effectLst/>
                <a:latin typeface="+mn-lt"/>
                <a:ea typeface="+mn-ea"/>
                <a:cs typeface="+mn-cs"/>
              </a:rPr>
            </a:br>
            <a:endParaRPr lang="en-US" sz="1200" b="0" i="0" kern="1200" dirty="0" smtClean="0">
              <a:solidFill>
                <a:schemeClr val="tx1"/>
              </a:solidFill>
              <a:effectLst/>
              <a:latin typeface="+mn-lt"/>
              <a:ea typeface="+mn-ea"/>
              <a:cs typeface="+mn-cs"/>
            </a:endParaRPr>
          </a:p>
          <a:p>
            <a:r>
              <a:rPr lang="en-US" sz="1200" b="0" i="1" kern="1200" baseline="30000" dirty="0" smtClean="0">
                <a:solidFill>
                  <a:schemeClr val="tx1"/>
                </a:solidFill>
                <a:effectLst/>
                <a:latin typeface="+mn-lt"/>
                <a:ea typeface="+mn-ea"/>
                <a:cs typeface="+mn-cs"/>
              </a:rPr>
              <a:t>1</a:t>
            </a:r>
            <a:r>
              <a:rPr lang="en-US" sz="1200" b="0" i="1" kern="1200" dirty="0" smtClean="0">
                <a:solidFill>
                  <a:schemeClr val="tx1"/>
                </a:solidFill>
                <a:effectLst/>
                <a:latin typeface="+mn-lt"/>
                <a:ea typeface="+mn-ea"/>
                <a:cs typeface="+mn-cs"/>
              </a:rPr>
              <a:t> Courtesy: </a:t>
            </a:r>
            <a:r>
              <a:rPr lang="en-US" sz="1200" b="0" i="1" u="sng" kern="1200" dirty="0" smtClean="0">
                <a:solidFill>
                  <a:schemeClr val="tx1"/>
                </a:solidFill>
                <a:effectLst/>
                <a:latin typeface="+mn-lt"/>
                <a:ea typeface="+mn-ea"/>
                <a:cs typeface="+mn-cs"/>
                <a:hlinkClick r:id="rId3"/>
              </a:rPr>
              <a:t>http://fdrlibrary.marist.edu/education/resources/month_august.html</a:t>
            </a:r>
            <a:r>
              <a:rPr lang="en-US" sz="1200" b="0" i="1" kern="1200" dirty="0" smtClean="0">
                <a:solidFill>
                  <a:schemeClr val="tx1"/>
                </a:solidFill>
                <a:effectLst/>
                <a:latin typeface="+mn-lt"/>
                <a:ea typeface="+mn-ea"/>
                <a:cs typeface="+mn-cs"/>
              </a:rPr>
              <a:t/>
            </a:r>
            <a:br>
              <a:rPr lang="en-US" sz="1200" b="0" i="1" kern="1200" dirty="0" smtClean="0">
                <a:solidFill>
                  <a:schemeClr val="tx1"/>
                </a:solidFill>
                <a:effectLst/>
                <a:latin typeface="+mn-lt"/>
                <a:ea typeface="+mn-ea"/>
                <a:cs typeface="+mn-cs"/>
              </a:rPr>
            </a:br>
            <a:r>
              <a:rPr lang="en-US" sz="1200" b="0" i="1" kern="1200" baseline="30000" dirty="0" smtClean="0">
                <a:solidFill>
                  <a:schemeClr val="tx1"/>
                </a:solidFill>
                <a:effectLst/>
                <a:latin typeface="+mn-lt"/>
                <a:ea typeface="+mn-ea"/>
                <a:cs typeface="+mn-cs"/>
              </a:rPr>
              <a:t>2</a:t>
            </a:r>
            <a:r>
              <a:rPr lang="en-US" sz="1200" b="0" i="1" kern="1200" dirty="0" smtClean="0">
                <a:solidFill>
                  <a:schemeClr val="tx1"/>
                </a:solidFill>
                <a:effectLst/>
                <a:latin typeface="+mn-lt"/>
                <a:ea typeface="+mn-ea"/>
                <a:cs typeface="+mn-cs"/>
              </a:rPr>
              <a:t> </a:t>
            </a:r>
            <a:r>
              <a:rPr lang="en-US" sz="1200" b="0" i="1" u="sng" kern="1200" dirty="0" smtClean="0">
                <a:solidFill>
                  <a:schemeClr val="tx1"/>
                </a:solidFill>
                <a:effectLst/>
                <a:latin typeface="+mn-lt"/>
                <a:ea typeface="+mn-ea"/>
                <a:cs typeface="+mn-cs"/>
                <a:hlinkClick r:id="rId4"/>
              </a:rPr>
              <a:t>www.nytimes.com</a:t>
            </a:r>
            <a:endParaRPr lang="en-US" sz="1200" b="0" i="1"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pPr algn="l"/>
            <a:r>
              <a:rPr lang="en-US" b="1" dirty="0" smtClean="0"/>
              <a:t>Albert Einstein</a:t>
            </a:r>
          </a:p>
          <a:p>
            <a:pPr algn="l"/>
            <a:r>
              <a:rPr lang="en-US" b="1" dirty="0" smtClean="0"/>
              <a:t>Source: </a:t>
            </a:r>
            <a:r>
              <a:rPr lang="en-US" b="0" dirty="0" smtClean="0"/>
              <a:t>http://rarediseases.about.com/cs/aspergersyndrome/a/041003.htm</a:t>
            </a:r>
            <a:endParaRPr lang="en-US" sz="1200" b="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Although the behaviors known as Asperger syndrome were first described in the 1940s, the diagnosis was not officially recognized until 1994. Since Einstein and Newton lived before then, it is difficult to come to a definitive answer, since neither can be questioned or examined now.  What the researchers noted in biographical information about both men were behaviors seen with Asperger syndrome, such as: limited but intense range of interests, especially specific intellectual areas difficulty in social relationships, especially responding appropriately to others problems communicating, such as difficulty making conversation or understanding others The researchers pointed out that Einstein was a loner as a child and often repeated sentences obsessively until he was seven years old. His career was centered on complex mathematical topics. He gave very confusing lectures. As for Newton, the researchers noted that he hardly spoke, had few friends and was often bad-tempered around them. He often became so engrossed in his work (the science of physics) that he forgot to eat. He always gave his scheduled lectures, even if no one came.</a:t>
            </a:r>
          </a:p>
          <a:p>
            <a:pPr algn="l"/>
            <a:endParaRPr lang="en-US" dirty="0"/>
          </a:p>
        </p:txBody>
      </p:sp>
      <p:sp>
        <p:nvSpPr>
          <p:cNvPr id="4" name="Slide Number Placeholder 3"/>
          <p:cNvSpPr>
            <a:spLocks noGrp="1"/>
          </p:cNvSpPr>
          <p:nvPr>
            <p:ph type="sldNum" sz="quarter" idx="10"/>
          </p:nvPr>
        </p:nvSpPr>
        <p:spPr/>
        <p:txBody>
          <a:bodyPr/>
          <a:lstStyle/>
          <a:p>
            <a:fld id="{F5D8C914-7186-40C8-9E9B-D63661501F19}" type="slidenum">
              <a:rPr lang="en-US" smtClean="0"/>
              <a:t>9</a:t>
            </a:fld>
            <a:endParaRPr lang="en-US" dirty="0"/>
          </a:p>
        </p:txBody>
      </p:sp>
    </p:spTree>
    <p:extLst>
      <p:ext uri="{BB962C8B-B14F-4D97-AF65-F5344CB8AC3E}">
        <p14:creationId xmlns:p14="http://schemas.microsoft.com/office/powerpoint/2010/main" val="461556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FB757D6-C4C5-43D2-BC24-399F3D0ECB9E}" type="datetime1">
              <a:rPr lang="en-US" smtClean="0"/>
              <a:t>26-May-14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679824-FD02-4D89-8527-CDC6CBD22F09}" type="slidenum">
              <a:rPr lang="en-US" smtClean="0"/>
              <a:t>‹#›</a:t>
            </a:fld>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BB9C0F-9F2E-40BC-ACBF-14E9076B94EF}" type="datetime1">
              <a:rPr lang="en-US" smtClean="0"/>
              <a:t>26-May-14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679824-FD02-4D89-8527-CDC6CBD22F09}"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93E257A-9D7D-49AC-AF45-B2360D45DC1C}" type="datetime1">
              <a:rPr lang="en-US" smtClean="0"/>
              <a:t>26-May-14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679824-FD02-4D89-8527-CDC6CBD22F09}"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2D52CB-1D3D-43EE-9B9D-98F7267CAF5D}" type="datetime1">
              <a:rPr lang="en-US" smtClean="0"/>
              <a:t>26-May-14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679824-FD02-4D89-8527-CDC6CBD22F09}"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D1FCC3-376E-4D3A-99E0-9822EA19DAD0}" type="datetime1">
              <a:rPr lang="en-US" smtClean="0"/>
              <a:t>26-May-14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679824-FD02-4D89-8527-CDC6CBD22F09}" type="slidenum">
              <a:rPr lang="en-US" smtClean="0"/>
              <a:t>‹#›</a:t>
            </a:fld>
            <a:endParaRPr lang="en-US"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C905D32-9644-4961-BDA4-C0269DD91CA6}" type="datetime1">
              <a:rPr lang="en-US" smtClean="0"/>
              <a:t>26-May-14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3679824-FD02-4D89-8527-CDC6CBD22F09}"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3136AC1-344E-422A-8CA9-2A402B7EA279}" type="datetime1">
              <a:rPr lang="en-US" smtClean="0"/>
              <a:t>26-May-14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3679824-FD02-4D89-8527-CDC6CBD22F09}" type="slidenum">
              <a:rPr lang="en-US" smtClean="0"/>
              <a:t>‹#›</a:t>
            </a:fld>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A033398-16A0-4D3A-81AE-DFF04E7C36E8}" type="datetime1">
              <a:rPr lang="en-US" smtClean="0"/>
              <a:t>26-May-14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3679824-FD02-4D89-8527-CDC6CBD22F09}"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BBA6E8-C3F4-46AD-8EEA-8A69105A85FC}" type="datetime1">
              <a:rPr lang="en-US" smtClean="0"/>
              <a:t>26-May-14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3679824-FD02-4D89-8527-CDC6CBD22F09}"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968458-FA99-4DA2-A0D7-D9C0A129892B}" type="datetime1">
              <a:rPr lang="en-US" smtClean="0"/>
              <a:t>26-May-14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3679824-FD02-4D89-8527-CDC6CBD22F09}" type="slidenum">
              <a:rPr lang="en-US" smtClean="0"/>
              <a:t>‹#›</a:t>
            </a:fld>
            <a:endParaRPr lang="en-US"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E18E1C-605C-45A1-AB6A-8DD035339CB5}" type="datetime1">
              <a:rPr lang="en-US" smtClean="0"/>
              <a:t>26-May-14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3679824-FD02-4D89-8527-CDC6CBD22F09}"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8556DA53-2065-47DA-A8C9-165FF7AF4C78}" type="datetime1">
              <a:rPr lang="en-US" smtClean="0"/>
              <a:t>26-May-14</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B3679824-FD02-4D89-8527-CDC6CBD22F09}"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hf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scouting.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www.meritbadge.org/"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autism.org.uk/Living-with-autism/Communicating-and-interacting/Communication-and-interaction.aspx"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638300"/>
            <a:ext cx="6172200" cy="1360962"/>
          </a:xfrm>
        </p:spPr>
        <p:txBody>
          <a:bodyPr>
            <a:normAutofit fontScale="90000"/>
          </a:bodyPr>
          <a:lstStyle/>
          <a:p>
            <a:r>
              <a:rPr lang="en-US" dirty="0" smtClean="0"/>
              <a:t>Disabilities Awareness</a:t>
            </a:r>
            <a:endParaRPr lang="en-US" dirty="0"/>
          </a:p>
        </p:txBody>
      </p:sp>
      <p:sp>
        <p:nvSpPr>
          <p:cNvPr id="3" name="Subtitle 2"/>
          <p:cNvSpPr>
            <a:spLocks noGrp="1"/>
          </p:cNvSpPr>
          <p:nvPr>
            <p:ph type="subTitle" idx="1"/>
          </p:nvPr>
        </p:nvSpPr>
        <p:spPr>
          <a:xfrm>
            <a:off x="1752600" y="4953000"/>
            <a:ext cx="6400800" cy="1066800"/>
          </a:xfrm>
        </p:spPr>
        <p:txBody>
          <a:bodyPr>
            <a:normAutofit/>
          </a:bodyPr>
          <a:lstStyle/>
          <a:p>
            <a:pPr algn="r">
              <a:spcBef>
                <a:spcPts val="0"/>
              </a:spcBef>
            </a:pPr>
            <a:r>
              <a:rPr lang="en-US" sz="2000" dirty="0" smtClean="0"/>
              <a:t>Colin Alesse</a:t>
            </a:r>
          </a:p>
          <a:p>
            <a:pPr algn="r">
              <a:spcBef>
                <a:spcPts val="0"/>
              </a:spcBef>
            </a:pPr>
            <a:r>
              <a:rPr lang="en-US" sz="2000" dirty="0" smtClean="0"/>
              <a:t>Troop 235</a:t>
            </a:r>
          </a:p>
          <a:p>
            <a:pPr algn="r">
              <a:spcBef>
                <a:spcPts val="0"/>
              </a:spcBef>
            </a:pPr>
            <a:r>
              <a:rPr lang="en-US" sz="2000" dirty="0" smtClean="0"/>
              <a:t>Mount Prospect, IL</a:t>
            </a:r>
            <a:endParaRPr lang="en-US" sz="2000" dirty="0"/>
          </a:p>
        </p:txBody>
      </p:sp>
      <p:sp>
        <p:nvSpPr>
          <p:cNvPr id="4" name="Slide Number Placeholder 3"/>
          <p:cNvSpPr>
            <a:spLocks noGrp="1"/>
          </p:cNvSpPr>
          <p:nvPr>
            <p:ph type="sldNum" sz="quarter" idx="12"/>
          </p:nvPr>
        </p:nvSpPr>
        <p:spPr/>
        <p:txBody>
          <a:bodyPr/>
          <a:lstStyle/>
          <a:p>
            <a:fld id="{B3679824-FD02-4D89-8527-CDC6CBD22F09}" type="slidenum">
              <a:rPr lang="en-US" smtClean="0"/>
              <a:t>1</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1143000"/>
            <a:ext cx="19050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48572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 you tell who has a disability ?</a:t>
            </a:r>
            <a:endParaRPr lang="en-US" dirty="0"/>
          </a:p>
        </p:txBody>
      </p:sp>
      <p:sp>
        <p:nvSpPr>
          <p:cNvPr id="4" name="Slide Number Placeholder 3"/>
          <p:cNvSpPr>
            <a:spLocks noGrp="1"/>
          </p:cNvSpPr>
          <p:nvPr>
            <p:ph type="sldNum" sz="quarter" idx="12"/>
          </p:nvPr>
        </p:nvSpPr>
        <p:spPr/>
        <p:txBody>
          <a:bodyPr/>
          <a:lstStyle/>
          <a:p>
            <a:fld id="{B3679824-FD02-4D89-8527-CDC6CBD22F09}" type="slidenum">
              <a:rPr lang="en-US" smtClean="0"/>
              <a:t>10</a:t>
            </a:fld>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296" y="1807206"/>
            <a:ext cx="2438400"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90795" y="1807206"/>
            <a:ext cx="2321781"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1800" y="1745291"/>
            <a:ext cx="1602940" cy="2500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p:cNvSpPr txBox="1"/>
          <p:nvPr/>
        </p:nvSpPr>
        <p:spPr>
          <a:xfrm>
            <a:off x="330581" y="4968680"/>
            <a:ext cx="2752595" cy="830997"/>
          </a:xfrm>
          <a:prstGeom prst="rect">
            <a:avLst/>
          </a:prstGeom>
          <a:noFill/>
        </p:spPr>
        <p:txBody>
          <a:bodyPr wrap="square" rtlCol="0">
            <a:spAutoFit/>
          </a:bodyPr>
          <a:lstStyle/>
          <a:p>
            <a:pPr algn="ctr"/>
            <a:r>
              <a:rPr lang="en-US" sz="1600" dirty="0"/>
              <a:t>Richard Branson</a:t>
            </a:r>
          </a:p>
          <a:p>
            <a:pPr algn="ctr"/>
            <a:r>
              <a:rPr lang="en-US" sz="1600" dirty="0"/>
              <a:t>Billionaire Businessman</a:t>
            </a:r>
          </a:p>
          <a:p>
            <a:pPr algn="ctr"/>
            <a:r>
              <a:rPr lang="en-US" sz="1600" dirty="0" smtClean="0"/>
              <a:t>Diagnosed with dyslexia</a:t>
            </a:r>
            <a:endParaRPr lang="en-US" sz="1600" dirty="0"/>
          </a:p>
        </p:txBody>
      </p:sp>
      <p:sp>
        <p:nvSpPr>
          <p:cNvPr id="17" name="TextBox 16"/>
          <p:cNvSpPr txBox="1"/>
          <p:nvPr/>
        </p:nvSpPr>
        <p:spPr>
          <a:xfrm>
            <a:off x="3397976" y="4599348"/>
            <a:ext cx="2514600" cy="1569660"/>
          </a:xfrm>
          <a:prstGeom prst="rect">
            <a:avLst/>
          </a:prstGeom>
          <a:noFill/>
        </p:spPr>
        <p:txBody>
          <a:bodyPr wrap="square" rtlCol="0">
            <a:spAutoFit/>
          </a:bodyPr>
          <a:lstStyle/>
          <a:p>
            <a:pPr algn="ctr"/>
            <a:r>
              <a:rPr lang="en-US" sz="1600" dirty="0"/>
              <a:t>Walt Disney</a:t>
            </a:r>
          </a:p>
          <a:p>
            <a:pPr algn="ctr"/>
            <a:r>
              <a:rPr lang="en-US" sz="1600" dirty="0"/>
              <a:t>American motion-picture and television producer and </a:t>
            </a:r>
            <a:r>
              <a:rPr lang="en-US" sz="1600" dirty="0" smtClean="0"/>
              <a:t>showman.</a:t>
            </a:r>
            <a:endParaRPr lang="en-US" sz="1600" dirty="0"/>
          </a:p>
          <a:p>
            <a:pPr algn="ctr"/>
            <a:r>
              <a:rPr lang="en-US" sz="1600" dirty="0" smtClean="0"/>
              <a:t>Speculated to have had dyslexia</a:t>
            </a:r>
            <a:endParaRPr lang="en-US" sz="1600" dirty="0"/>
          </a:p>
        </p:txBody>
      </p:sp>
      <p:sp>
        <p:nvSpPr>
          <p:cNvPr id="18" name="TextBox 17"/>
          <p:cNvSpPr txBox="1"/>
          <p:nvPr/>
        </p:nvSpPr>
        <p:spPr>
          <a:xfrm>
            <a:off x="6349980" y="4968680"/>
            <a:ext cx="2336820" cy="830997"/>
          </a:xfrm>
          <a:prstGeom prst="rect">
            <a:avLst/>
          </a:prstGeom>
          <a:noFill/>
        </p:spPr>
        <p:txBody>
          <a:bodyPr wrap="square" rtlCol="0">
            <a:spAutoFit/>
          </a:bodyPr>
          <a:lstStyle/>
          <a:p>
            <a:pPr algn="ctr"/>
            <a:r>
              <a:rPr lang="en-US" sz="1600" dirty="0"/>
              <a:t>Robin Williams</a:t>
            </a:r>
          </a:p>
          <a:p>
            <a:pPr algn="ctr"/>
            <a:r>
              <a:rPr lang="en-US" sz="1600" dirty="0"/>
              <a:t>Comedian and Actor</a:t>
            </a:r>
          </a:p>
          <a:p>
            <a:pPr algn="ctr"/>
            <a:r>
              <a:rPr lang="en-US" sz="1600" dirty="0" smtClean="0"/>
              <a:t> Diagnosed with ADHD</a:t>
            </a:r>
            <a:endParaRPr lang="en-US" sz="1600" dirty="0"/>
          </a:p>
        </p:txBody>
      </p:sp>
    </p:spTree>
    <p:extLst>
      <p:ext uri="{BB962C8B-B14F-4D97-AF65-F5344CB8AC3E}">
        <p14:creationId xmlns:p14="http://schemas.microsoft.com/office/powerpoint/2010/main" val="3143193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 you tell who has a disability ?</a:t>
            </a:r>
            <a:endParaRPr lang="en-US" dirty="0"/>
          </a:p>
        </p:txBody>
      </p:sp>
      <p:sp>
        <p:nvSpPr>
          <p:cNvPr id="4" name="Slide Number Placeholder 3"/>
          <p:cNvSpPr>
            <a:spLocks noGrp="1"/>
          </p:cNvSpPr>
          <p:nvPr>
            <p:ph type="sldNum" sz="quarter" idx="12"/>
          </p:nvPr>
        </p:nvSpPr>
        <p:spPr/>
        <p:txBody>
          <a:bodyPr/>
          <a:lstStyle/>
          <a:p>
            <a:fld id="{B3679824-FD02-4D89-8527-CDC6CBD22F09}" type="slidenum">
              <a:rPr lang="en-US" smtClean="0"/>
              <a:t>11</a:t>
            </a:fld>
            <a:endParaRPr lang="en-US" dirty="0"/>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417"/>
          <a:stretch/>
        </p:blipFill>
        <p:spPr bwMode="auto">
          <a:xfrm>
            <a:off x="1604010" y="1744227"/>
            <a:ext cx="1905000" cy="2837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1744227"/>
            <a:ext cx="2324100"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4591311" y="5093750"/>
            <a:ext cx="2742678" cy="1077218"/>
          </a:xfrm>
          <a:prstGeom prst="rect">
            <a:avLst/>
          </a:prstGeom>
          <a:noFill/>
        </p:spPr>
        <p:txBody>
          <a:bodyPr wrap="square" rtlCol="0">
            <a:spAutoFit/>
          </a:bodyPr>
          <a:lstStyle/>
          <a:p>
            <a:pPr algn="ctr"/>
            <a:r>
              <a:rPr lang="en-US" sz="1600" dirty="0"/>
              <a:t>Jim </a:t>
            </a:r>
            <a:r>
              <a:rPr lang="en-US" sz="1600" dirty="0" smtClean="0"/>
              <a:t>Carrey</a:t>
            </a:r>
            <a:endParaRPr lang="en-US" sz="1600" dirty="0"/>
          </a:p>
          <a:p>
            <a:pPr algn="ctr"/>
            <a:r>
              <a:rPr lang="en-US" sz="1600" dirty="0"/>
              <a:t>Comedian and Actor</a:t>
            </a:r>
          </a:p>
          <a:p>
            <a:pPr algn="ctr"/>
            <a:r>
              <a:rPr lang="en-US" sz="1600" dirty="0" smtClean="0"/>
              <a:t>Diagnosed with depression and bipolar disorder</a:t>
            </a:r>
            <a:endParaRPr lang="en-US" sz="1600" dirty="0"/>
          </a:p>
        </p:txBody>
      </p:sp>
      <p:sp>
        <p:nvSpPr>
          <p:cNvPr id="12" name="TextBox 11"/>
          <p:cNvSpPr txBox="1"/>
          <p:nvPr/>
        </p:nvSpPr>
        <p:spPr>
          <a:xfrm>
            <a:off x="1356360" y="5093750"/>
            <a:ext cx="2400300" cy="1077218"/>
          </a:xfrm>
          <a:prstGeom prst="rect">
            <a:avLst/>
          </a:prstGeom>
          <a:noFill/>
        </p:spPr>
        <p:txBody>
          <a:bodyPr wrap="square" rtlCol="0">
            <a:spAutoFit/>
          </a:bodyPr>
          <a:lstStyle/>
          <a:p>
            <a:pPr algn="ctr"/>
            <a:r>
              <a:rPr lang="en-US" sz="1600" dirty="0"/>
              <a:t>Tatyana McFadden</a:t>
            </a:r>
          </a:p>
          <a:p>
            <a:pPr algn="ctr"/>
            <a:r>
              <a:rPr lang="en-US" sz="1600" dirty="0"/>
              <a:t>Paralympic Athlete</a:t>
            </a:r>
          </a:p>
          <a:p>
            <a:pPr algn="ctr"/>
            <a:r>
              <a:rPr lang="en-US" sz="1600" dirty="0" smtClean="0"/>
              <a:t>Diagnosed with spina bifida</a:t>
            </a:r>
            <a:endParaRPr lang="en-US" sz="1600" dirty="0"/>
          </a:p>
        </p:txBody>
      </p:sp>
    </p:spTree>
    <p:extLst>
      <p:ext uri="{BB962C8B-B14F-4D97-AF65-F5344CB8AC3E}">
        <p14:creationId xmlns:p14="http://schemas.microsoft.com/office/powerpoint/2010/main" val="601699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Aids</a:t>
            </a:r>
            <a:endParaRPr lang="en-US" dirty="0"/>
          </a:p>
        </p:txBody>
      </p:sp>
      <p:sp>
        <p:nvSpPr>
          <p:cNvPr id="4" name="Slide Number Placeholder 3"/>
          <p:cNvSpPr>
            <a:spLocks noGrp="1"/>
          </p:cNvSpPr>
          <p:nvPr>
            <p:ph type="sldNum" sz="quarter" idx="12"/>
          </p:nvPr>
        </p:nvSpPr>
        <p:spPr/>
        <p:txBody>
          <a:bodyPr/>
          <a:lstStyle/>
          <a:p>
            <a:fld id="{B3679824-FD02-4D89-8527-CDC6CBD22F09}" type="slidenum">
              <a:rPr lang="en-US" smtClean="0"/>
              <a:t>12</a:t>
            </a:fld>
            <a:endParaRPr lang="en-US" dirty="0"/>
          </a:p>
        </p:txBody>
      </p:sp>
      <p:pic>
        <p:nvPicPr>
          <p:cNvPr id="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9355" y="2997245"/>
            <a:ext cx="1788254" cy="17882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4429" y="762000"/>
            <a:ext cx="1642459" cy="16424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990600"/>
            <a:ext cx="2121286" cy="18895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5228" y="4370148"/>
            <a:ext cx="2697026" cy="21576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62400" y="755834"/>
            <a:ext cx="1745128" cy="16547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 y="1295400"/>
            <a:ext cx="2326778" cy="19563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68468" y="5398404"/>
            <a:ext cx="1555310" cy="879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64923" y="2579994"/>
            <a:ext cx="1981200" cy="2114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rotWithShape="1">
          <a:blip r:embed="rId11">
            <a:extLst>
              <a:ext uri="{28A0092B-C50C-407E-A947-70E740481C1C}">
                <a14:useLocalDpi xmlns:a14="http://schemas.microsoft.com/office/drawing/2010/main" val="0"/>
              </a:ext>
            </a:extLst>
          </a:blip>
          <a:srcRect l="12882" t="4322" r="15486" b="5826"/>
          <a:stretch/>
        </p:blipFill>
        <p:spPr bwMode="auto">
          <a:xfrm>
            <a:off x="4572000" y="3016282"/>
            <a:ext cx="2046891" cy="2567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233061" y="4876800"/>
            <a:ext cx="2667000" cy="1781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62969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Aids</a:t>
            </a:r>
            <a:endParaRPr lang="en-US" dirty="0"/>
          </a:p>
        </p:txBody>
      </p:sp>
      <p:sp>
        <p:nvSpPr>
          <p:cNvPr id="4" name="Slide Number Placeholder 3"/>
          <p:cNvSpPr>
            <a:spLocks noGrp="1"/>
          </p:cNvSpPr>
          <p:nvPr>
            <p:ph type="sldNum" sz="quarter" idx="12"/>
          </p:nvPr>
        </p:nvSpPr>
        <p:spPr/>
        <p:txBody>
          <a:bodyPr/>
          <a:lstStyle/>
          <a:p>
            <a:fld id="{B3679824-FD02-4D89-8527-CDC6CBD22F09}" type="slidenum">
              <a:rPr lang="en-US" smtClean="0"/>
              <a:t>13</a:t>
            </a:fld>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34322" y="980521"/>
            <a:ext cx="3881078" cy="534407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007" y="1828800"/>
            <a:ext cx="4530768" cy="4495800"/>
          </a:xfrm>
          <a:prstGeom prst="rect">
            <a:avLst/>
          </a:prstGeom>
        </p:spPr>
      </p:pic>
    </p:spTree>
    <p:extLst>
      <p:ext uri="{BB962C8B-B14F-4D97-AF65-F5344CB8AC3E}">
        <p14:creationId xmlns:p14="http://schemas.microsoft.com/office/powerpoint/2010/main" val="21353754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trike="sngStrike" dirty="0" smtClean="0"/>
              <a:t>Disabilities</a:t>
            </a:r>
            <a:r>
              <a:rPr lang="en-US" dirty="0" smtClean="0"/>
              <a:t>  DifferentAbilities</a:t>
            </a:r>
            <a:endParaRPr lang="en-US" dirty="0"/>
          </a:p>
        </p:txBody>
      </p:sp>
      <p:sp>
        <p:nvSpPr>
          <p:cNvPr id="3" name="Content Placeholder 2"/>
          <p:cNvSpPr>
            <a:spLocks noGrp="1"/>
          </p:cNvSpPr>
          <p:nvPr>
            <p:ph idx="1"/>
          </p:nvPr>
        </p:nvSpPr>
        <p:spPr/>
        <p:txBody>
          <a:bodyPr/>
          <a:lstStyle/>
          <a:p>
            <a:r>
              <a:rPr lang="en-US" dirty="0" smtClean="0"/>
              <a:t>Every Scout has needs</a:t>
            </a:r>
          </a:p>
          <a:p>
            <a:pPr lvl="1"/>
            <a:r>
              <a:rPr lang="en-US" dirty="0" smtClean="0"/>
              <a:t>To be successful</a:t>
            </a:r>
          </a:p>
          <a:p>
            <a:pPr lvl="1"/>
            <a:r>
              <a:rPr lang="en-US" dirty="0" smtClean="0"/>
              <a:t>To be accepted socially and emotionally</a:t>
            </a:r>
          </a:p>
          <a:p>
            <a:pPr lvl="1"/>
            <a:endParaRPr lang="en-US" dirty="0"/>
          </a:p>
          <a:p>
            <a:r>
              <a:rPr lang="en-US" dirty="0" smtClean="0"/>
              <a:t>It takes a village</a:t>
            </a:r>
          </a:p>
          <a:p>
            <a:pPr lvl="1"/>
            <a:r>
              <a:rPr lang="en-US" dirty="0" smtClean="0"/>
              <a:t>Scouts</a:t>
            </a:r>
          </a:p>
          <a:p>
            <a:pPr lvl="1"/>
            <a:r>
              <a:rPr lang="en-US" dirty="0" smtClean="0"/>
              <a:t>Trained Leaders</a:t>
            </a:r>
          </a:p>
          <a:p>
            <a:pPr lvl="1"/>
            <a:r>
              <a:rPr lang="en-US" dirty="0" smtClean="0"/>
              <a:t>Parents</a:t>
            </a:r>
            <a:r>
              <a:rPr lang="en-US" dirty="0"/>
              <a:t> &amp;</a:t>
            </a:r>
            <a:r>
              <a:rPr lang="en-US" dirty="0" smtClean="0"/>
              <a:t> Caregivers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3526206"/>
            <a:ext cx="2520831" cy="2510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B3679824-FD02-4D89-8527-CDC6CBD22F09}" type="slidenum">
              <a:rPr lang="en-US" smtClean="0"/>
              <a:t>14</a:t>
            </a:fld>
            <a:endParaRPr lang="en-US" dirty="0"/>
          </a:p>
        </p:txBody>
      </p:sp>
    </p:spTree>
    <p:extLst>
      <p:ext uri="{BB962C8B-B14F-4D97-AF65-F5344CB8AC3E}">
        <p14:creationId xmlns:p14="http://schemas.microsoft.com/office/powerpoint/2010/main" val="25778206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Keys to Success</a:t>
            </a:r>
            <a:endParaRPr lang="en-US" dirty="0"/>
          </a:p>
        </p:txBody>
      </p:sp>
      <p:sp>
        <p:nvSpPr>
          <p:cNvPr id="3" name="Content Placeholder 2"/>
          <p:cNvSpPr>
            <a:spLocks noGrp="1"/>
          </p:cNvSpPr>
          <p:nvPr>
            <p:ph idx="1"/>
          </p:nvPr>
        </p:nvSpPr>
        <p:spPr>
          <a:xfrm>
            <a:off x="2971800" y="2209800"/>
            <a:ext cx="3200400" cy="685799"/>
          </a:xfrm>
        </p:spPr>
        <p:txBody>
          <a:bodyPr anchor="ctr">
            <a:normAutofit fontScale="85000" lnSpcReduction="10000"/>
          </a:bodyPr>
          <a:lstStyle/>
          <a:p>
            <a:pPr marL="0" indent="0" algn="ctr">
              <a:buNone/>
            </a:pPr>
            <a:r>
              <a:rPr lang="en-US" sz="4000" dirty="0" smtClean="0"/>
              <a:t>Communication</a:t>
            </a:r>
          </a:p>
        </p:txBody>
      </p:sp>
      <p:sp>
        <p:nvSpPr>
          <p:cNvPr id="4" name="Content Placeholder 2"/>
          <p:cNvSpPr txBox="1">
            <a:spLocks/>
          </p:cNvSpPr>
          <p:nvPr/>
        </p:nvSpPr>
        <p:spPr>
          <a:xfrm>
            <a:off x="2971800" y="3162300"/>
            <a:ext cx="3200400" cy="685799"/>
          </a:xfrm>
          <a:prstGeom prst="rect">
            <a:avLst/>
          </a:prstGeom>
        </p:spPr>
        <p:txBody>
          <a:bodyPr vert="horz" lIns="91440" tIns="45720" rIns="91440" bIns="45720" rtlCol="0" anchor="ctr">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4000" dirty="0" smtClean="0"/>
              <a:t>Communication</a:t>
            </a:r>
            <a:endParaRPr lang="en-US" sz="4000" dirty="0"/>
          </a:p>
        </p:txBody>
      </p:sp>
      <p:sp>
        <p:nvSpPr>
          <p:cNvPr id="5" name="Content Placeholder 2"/>
          <p:cNvSpPr txBox="1">
            <a:spLocks/>
          </p:cNvSpPr>
          <p:nvPr/>
        </p:nvSpPr>
        <p:spPr>
          <a:xfrm>
            <a:off x="2971800" y="4114800"/>
            <a:ext cx="3200400" cy="685799"/>
          </a:xfrm>
          <a:prstGeom prst="rect">
            <a:avLst/>
          </a:prstGeom>
        </p:spPr>
        <p:txBody>
          <a:bodyPr vert="horz" lIns="91440" tIns="45720" rIns="91440" bIns="45720" rtlCol="0" anchor="ctr">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4000" dirty="0" smtClean="0"/>
              <a:t>Communication</a:t>
            </a:r>
          </a:p>
        </p:txBody>
      </p:sp>
      <p:sp>
        <p:nvSpPr>
          <p:cNvPr id="6" name="Content Placeholder 2"/>
          <p:cNvSpPr txBox="1">
            <a:spLocks/>
          </p:cNvSpPr>
          <p:nvPr/>
        </p:nvSpPr>
        <p:spPr>
          <a:xfrm>
            <a:off x="2247900" y="5494946"/>
            <a:ext cx="4648200" cy="685799"/>
          </a:xfrm>
          <a:prstGeom prst="rect">
            <a:avLst/>
          </a:prstGeom>
        </p:spPr>
        <p:txBody>
          <a:bodyPr vert="horz" lIns="91440" tIns="45720" rIns="91440" bIns="45720" rtlCol="0" anchor="ctr">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4000" dirty="0" smtClean="0"/>
              <a:t>What can I do to help?</a:t>
            </a:r>
          </a:p>
        </p:txBody>
      </p:sp>
      <p:sp>
        <p:nvSpPr>
          <p:cNvPr id="7" name="Slide Number Placeholder 6"/>
          <p:cNvSpPr>
            <a:spLocks noGrp="1"/>
          </p:cNvSpPr>
          <p:nvPr>
            <p:ph type="sldNum" sz="quarter" idx="12"/>
          </p:nvPr>
        </p:nvSpPr>
        <p:spPr/>
        <p:txBody>
          <a:bodyPr/>
          <a:lstStyle/>
          <a:p>
            <a:fld id="{B3679824-FD02-4D89-8527-CDC6CBD22F09}" type="slidenum">
              <a:rPr lang="en-US" smtClean="0"/>
              <a:t>15</a:t>
            </a:fld>
            <a:endParaRPr lang="en-US" dirty="0"/>
          </a:p>
        </p:txBody>
      </p:sp>
    </p:spTree>
    <p:extLst>
      <p:ext uri="{BB962C8B-B14F-4D97-AF65-F5344CB8AC3E}">
        <p14:creationId xmlns:p14="http://schemas.microsoft.com/office/powerpoint/2010/main" val="26101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10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50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disability?</a:t>
            </a:r>
            <a:endParaRPr lang="en-US" dirty="0"/>
          </a:p>
        </p:txBody>
      </p:sp>
      <p:sp>
        <p:nvSpPr>
          <p:cNvPr id="4" name="Slide Number Placeholder 3"/>
          <p:cNvSpPr>
            <a:spLocks noGrp="1"/>
          </p:cNvSpPr>
          <p:nvPr>
            <p:ph type="sldNum" sz="quarter" idx="12"/>
          </p:nvPr>
        </p:nvSpPr>
        <p:spPr/>
        <p:txBody>
          <a:bodyPr/>
          <a:lstStyle/>
          <a:p>
            <a:fld id="{B3679824-FD02-4D89-8527-CDC6CBD22F09}" type="slidenum">
              <a:rPr lang="en-US" smtClean="0"/>
              <a:t>16</a:t>
            </a:fld>
            <a:endParaRPr lang="en-US" dirty="0"/>
          </a:p>
        </p:txBody>
      </p:sp>
      <p:sp>
        <p:nvSpPr>
          <p:cNvPr id="5" name="Content Placeholder 4"/>
          <p:cNvSpPr>
            <a:spLocks noGrp="1"/>
          </p:cNvSpPr>
          <p:nvPr>
            <p:ph idx="1"/>
          </p:nvPr>
        </p:nvSpPr>
        <p:spPr/>
        <p:txBody>
          <a:bodyPr/>
          <a:lstStyle/>
          <a:p>
            <a:pPr marL="0" indent="0">
              <a:buNone/>
            </a:pPr>
            <a:r>
              <a:rPr lang="en-US" b="1" u="sng" dirty="0" smtClean="0"/>
              <a:t>REACH</a:t>
            </a:r>
            <a:r>
              <a:rPr lang="en-US" dirty="0" smtClean="0"/>
              <a:t> out to Scouts and be sure they are part of the group.  Plan meetings so every Scout is Successful.</a:t>
            </a:r>
          </a:p>
          <a:p>
            <a:pPr marL="0" indent="0">
              <a:buNone/>
            </a:pPr>
            <a:endParaRPr lang="en-US" dirty="0" smtClean="0"/>
          </a:p>
          <a:p>
            <a:pPr marL="274320" lvl="1" indent="0">
              <a:buNone/>
            </a:pPr>
            <a:r>
              <a:rPr lang="en-US" sz="2800" b="1" dirty="0" smtClean="0"/>
              <a:t>R</a:t>
            </a:r>
            <a:r>
              <a:rPr lang="en-US" sz="2800" dirty="0" smtClean="0"/>
              <a:t> – Respect</a:t>
            </a:r>
          </a:p>
          <a:p>
            <a:pPr marL="274320" lvl="1" indent="0">
              <a:buNone/>
            </a:pPr>
            <a:r>
              <a:rPr lang="en-US" sz="2800" b="1" dirty="0" smtClean="0"/>
              <a:t>E</a:t>
            </a:r>
            <a:r>
              <a:rPr lang="en-US" sz="2800" dirty="0" smtClean="0"/>
              <a:t> – Encourage</a:t>
            </a:r>
          </a:p>
          <a:p>
            <a:pPr marL="274320" lvl="1" indent="0">
              <a:buNone/>
            </a:pPr>
            <a:r>
              <a:rPr lang="en-US" sz="2800" b="1" dirty="0" smtClean="0"/>
              <a:t>A</a:t>
            </a:r>
            <a:r>
              <a:rPr lang="en-US" sz="2800" dirty="0" smtClean="0"/>
              <a:t> – Accept</a:t>
            </a:r>
          </a:p>
          <a:p>
            <a:pPr marL="274320" lvl="1" indent="0">
              <a:buNone/>
            </a:pPr>
            <a:r>
              <a:rPr lang="en-US" sz="2800" b="1" dirty="0" smtClean="0"/>
              <a:t>C</a:t>
            </a:r>
            <a:r>
              <a:rPr lang="en-US" sz="2800" dirty="0" smtClean="0"/>
              <a:t> – Care</a:t>
            </a:r>
          </a:p>
          <a:p>
            <a:pPr marL="274320" lvl="1" indent="0">
              <a:buNone/>
            </a:pPr>
            <a:r>
              <a:rPr lang="en-US" sz="2800" b="1" dirty="0" smtClean="0"/>
              <a:t>H</a:t>
            </a:r>
            <a:r>
              <a:rPr lang="en-US" sz="2800" dirty="0" smtClean="0"/>
              <a:t> – Honor</a:t>
            </a:r>
          </a:p>
          <a:p>
            <a:pPr marL="0" indent="0">
              <a:buNone/>
            </a:pPr>
            <a:endParaRPr lang="en-US" dirty="0"/>
          </a:p>
        </p:txBody>
      </p:sp>
    </p:spTree>
    <p:extLst>
      <p:ext uri="{BB962C8B-B14F-4D97-AF65-F5344CB8AC3E}">
        <p14:creationId xmlns:p14="http://schemas.microsoft.com/office/powerpoint/2010/main" val="5230694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Conflict</a:t>
            </a:r>
            <a:endParaRPr lang="en-US" dirty="0"/>
          </a:p>
        </p:txBody>
      </p:sp>
      <p:sp>
        <p:nvSpPr>
          <p:cNvPr id="3" name="Content Placeholder 2"/>
          <p:cNvSpPr>
            <a:spLocks noGrp="1"/>
          </p:cNvSpPr>
          <p:nvPr>
            <p:ph idx="1"/>
          </p:nvPr>
        </p:nvSpPr>
        <p:spPr>
          <a:xfrm>
            <a:off x="1043492" y="2323652"/>
            <a:ext cx="7186108" cy="3508977"/>
          </a:xfrm>
        </p:spPr>
        <p:txBody>
          <a:bodyPr/>
          <a:lstStyle/>
          <a:p>
            <a:r>
              <a:rPr lang="en-US" dirty="0" smtClean="0"/>
              <a:t>Be aware of yourself</a:t>
            </a:r>
          </a:p>
          <a:p>
            <a:r>
              <a:rPr lang="en-US" dirty="0" smtClean="0"/>
              <a:t>Be aware of others</a:t>
            </a:r>
          </a:p>
          <a:p>
            <a:r>
              <a:rPr lang="en-US" dirty="0" smtClean="0"/>
              <a:t>Set the scene for cooperative solutions</a:t>
            </a:r>
          </a:p>
        </p:txBody>
      </p:sp>
      <p:sp>
        <p:nvSpPr>
          <p:cNvPr id="4" name="Slide Number Placeholder 3"/>
          <p:cNvSpPr>
            <a:spLocks noGrp="1"/>
          </p:cNvSpPr>
          <p:nvPr>
            <p:ph type="sldNum" sz="quarter" idx="12"/>
          </p:nvPr>
        </p:nvSpPr>
        <p:spPr/>
        <p:txBody>
          <a:bodyPr/>
          <a:lstStyle/>
          <a:p>
            <a:fld id="{B3679824-FD02-4D89-8527-CDC6CBD22F09}" type="slidenum">
              <a:rPr lang="en-US" smtClean="0"/>
              <a:t>17</a:t>
            </a:fld>
            <a:endParaRPr lang="en-US" dirty="0"/>
          </a:p>
        </p:txBody>
      </p:sp>
    </p:spTree>
    <p:extLst>
      <p:ext uri="{BB962C8B-B14F-4D97-AF65-F5344CB8AC3E}">
        <p14:creationId xmlns:p14="http://schemas.microsoft.com/office/powerpoint/2010/main" val="23345927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Approaches</a:t>
            </a:r>
            <a:endParaRPr lang="en-US" dirty="0"/>
          </a:p>
        </p:txBody>
      </p:sp>
      <p:sp>
        <p:nvSpPr>
          <p:cNvPr id="3" name="Content Placeholder 2"/>
          <p:cNvSpPr>
            <a:spLocks noGrp="1"/>
          </p:cNvSpPr>
          <p:nvPr>
            <p:ph idx="1"/>
          </p:nvPr>
        </p:nvSpPr>
        <p:spPr/>
        <p:txBody>
          <a:bodyPr/>
          <a:lstStyle/>
          <a:p>
            <a:r>
              <a:rPr lang="en-US" dirty="0" smtClean="0"/>
              <a:t>Cooperative Approach</a:t>
            </a:r>
          </a:p>
          <a:p>
            <a:pPr marL="0" indent="0">
              <a:buNone/>
            </a:pPr>
            <a:endParaRPr lang="en-US" dirty="0" smtClean="0"/>
          </a:p>
          <a:p>
            <a:r>
              <a:rPr lang="en-US" dirty="0" smtClean="0"/>
              <a:t>Direct Approach (Must Stop Now - Freeze)</a:t>
            </a:r>
          </a:p>
          <a:p>
            <a:pPr lvl="1"/>
            <a:r>
              <a:rPr lang="en-US" dirty="0" smtClean="0"/>
              <a:t>Typically when safety is involved </a:t>
            </a:r>
          </a:p>
          <a:p>
            <a:pPr lvl="2"/>
            <a:r>
              <a:rPr lang="en-US" dirty="0" smtClean="0"/>
              <a:t>This is what is expected</a:t>
            </a:r>
          </a:p>
          <a:p>
            <a:pPr lvl="2"/>
            <a:r>
              <a:rPr lang="en-US" dirty="0" smtClean="0"/>
              <a:t>This is what you are doing</a:t>
            </a:r>
          </a:p>
          <a:p>
            <a:pPr lvl="2"/>
            <a:r>
              <a:rPr lang="en-US" dirty="0" smtClean="0"/>
              <a:t>This is why you must stop and change</a:t>
            </a:r>
          </a:p>
          <a:p>
            <a:pPr marL="0" indent="0">
              <a:buNone/>
            </a:pPr>
            <a:endParaRPr lang="en-US" dirty="0"/>
          </a:p>
        </p:txBody>
      </p:sp>
      <p:sp>
        <p:nvSpPr>
          <p:cNvPr id="4" name="Slide Number Placeholder 3"/>
          <p:cNvSpPr>
            <a:spLocks noGrp="1"/>
          </p:cNvSpPr>
          <p:nvPr>
            <p:ph type="sldNum" sz="quarter" idx="12"/>
          </p:nvPr>
        </p:nvSpPr>
        <p:spPr/>
        <p:txBody>
          <a:bodyPr/>
          <a:lstStyle/>
          <a:p>
            <a:fld id="{B3679824-FD02-4D89-8527-CDC6CBD22F09}" type="slidenum">
              <a:rPr lang="en-US" smtClean="0"/>
              <a:t>18</a:t>
            </a:fld>
            <a:endParaRPr lang="en-US" dirty="0"/>
          </a:p>
        </p:txBody>
      </p:sp>
    </p:spTree>
    <p:extLst>
      <p:ext uri="{BB962C8B-B14F-4D97-AF65-F5344CB8AC3E}">
        <p14:creationId xmlns:p14="http://schemas.microsoft.com/office/powerpoint/2010/main" val="18702045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Cooperative Approach</a:t>
            </a:r>
            <a:endParaRPr lang="en-US" dirty="0"/>
          </a:p>
        </p:txBody>
      </p:sp>
      <p:sp>
        <p:nvSpPr>
          <p:cNvPr id="3" name="Content Placeholder 2"/>
          <p:cNvSpPr>
            <a:spLocks noGrp="1"/>
          </p:cNvSpPr>
          <p:nvPr>
            <p:ph idx="1"/>
          </p:nvPr>
        </p:nvSpPr>
        <p:spPr>
          <a:xfrm>
            <a:off x="1043492" y="2323653"/>
            <a:ext cx="6777317" cy="1638748"/>
          </a:xfrm>
        </p:spPr>
        <p:txBody>
          <a:bodyPr>
            <a:normAutofit/>
          </a:bodyPr>
          <a:lstStyle/>
          <a:p>
            <a:r>
              <a:rPr lang="en-US" sz="2400" dirty="0" smtClean="0"/>
              <a:t>Actively Listen</a:t>
            </a:r>
          </a:p>
          <a:p>
            <a:pPr marL="640080" lvl="2" indent="0">
              <a:buNone/>
            </a:pPr>
            <a:r>
              <a:rPr lang="en-US" dirty="0" smtClean="0"/>
              <a:t>Seek first to understand, then be understood</a:t>
            </a:r>
          </a:p>
          <a:p>
            <a:pPr marL="640080" lvl="2" indent="0">
              <a:buNone/>
            </a:pPr>
            <a:r>
              <a:rPr lang="en-US" dirty="0" smtClean="0"/>
              <a:t>Connects us with others</a:t>
            </a:r>
          </a:p>
          <a:p>
            <a:pPr marL="674370" lvl="2" indent="0">
              <a:buNone/>
            </a:pPr>
            <a:r>
              <a:rPr lang="en-US" dirty="0" smtClean="0"/>
              <a:t>It helps us make decisions and solve problems</a:t>
            </a:r>
          </a:p>
          <a:p>
            <a:pPr marL="0" indent="0">
              <a:buNone/>
            </a:pPr>
            <a:endParaRPr lang="en-US" dirty="0"/>
          </a:p>
        </p:txBody>
      </p:sp>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27346"/>
          <a:stretch/>
        </p:blipFill>
        <p:spPr bwMode="auto">
          <a:xfrm>
            <a:off x="6781800" y="4419600"/>
            <a:ext cx="1883574" cy="1724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2"/>
          <p:cNvSpPr txBox="1">
            <a:spLocks/>
          </p:cNvSpPr>
          <p:nvPr/>
        </p:nvSpPr>
        <p:spPr>
          <a:xfrm>
            <a:off x="228600" y="4563052"/>
            <a:ext cx="6553200" cy="1437119"/>
          </a:xfrm>
          <a:prstGeom prst="rect">
            <a:avLst/>
          </a:prstGeom>
        </p:spPr>
        <p:txBody>
          <a:bodyPr vert="horz" lIns="91440" tIns="45720" rIns="91440" bIns="45720" rtlCol="0">
            <a:normAutofit fontScale="92500"/>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102870" indent="0" algn="ctr">
              <a:buFont typeface="Wingdings 2" pitchFamily="18" charset="2"/>
              <a:buNone/>
            </a:pPr>
            <a:r>
              <a:rPr lang="en-US" sz="1800" dirty="0" smtClean="0"/>
              <a:t>Don’t let the heat of the moment take over you  </a:t>
            </a:r>
          </a:p>
          <a:p>
            <a:pPr marL="102870" indent="0" algn="ctr">
              <a:buFont typeface="Wingdings 2" pitchFamily="18" charset="2"/>
              <a:buNone/>
            </a:pPr>
            <a:endParaRPr lang="en-US" sz="900" dirty="0"/>
          </a:p>
          <a:p>
            <a:pPr marL="102870" indent="0" algn="ctr">
              <a:buFont typeface="Wingdings 2" pitchFamily="18" charset="2"/>
              <a:buNone/>
            </a:pPr>
            <a:r>
              <a:rPr lang="en-US" sz="1800" dirty="0" smtClean="0"/>
              <a:t>Sometimes you need to take a break to get to a “good place” first</a:t>
            </a:r>
          </a:p>
          <a:p>
            <a:pPr marL="102870" indent="0" algn="ctr">
              <a:buFont typeface="Wingdings 2" pitchFamily="18" charset="2"/>
              <a:buNone/>
            </a:pPr>
            <a:endParaRPr lang="en-US" sz="1800" dirty="0" smtClean="0"/>
          </a:p>
          <a:p>
            <a:pPr marL="102870" indent="0" algn="ctr">
              <a:buFont typeface="Wingdings 2" pitchFamily="18" charset="2"/>
              <a:buNone/>
            </a:pPr>
            <a:r>
              <a:rPr lang="en-US" sz="1800" dirty="0" smtClean="0"/>
              <a:t>focused, fed, warm, cool, no headache, etc.</a:t>
            </a:r>
          </a:p>
          <a:p>
            <a:pPr marL="0" indent="0">
              <a:buFont typeface="Wingdings 2" pitchFamily="18" charset="2"/>
              <a:buNone/>
            </a:pPr>
            <a:endParaRPr lang="en-US" sz="1800" dirty="0"/>
          </a:p>
        </p:txBody>
      </p:sp>
      <p:sp>
        <p:nvSpPr>
          <p:cNvPr id="4" name="Slide Number Placeholder 3"/>
          <p:cNvSpPr>
            <a:spLocks noGrp="1"/>
          </p:cNvSpPr>
          <p:nvPr>
            <p:ph type="sldNum" sz="quarter" idx="12"/>
          </p:nvPr>
        </p:nvSpPr>
        <p:spPr/>
        <p:txBody>
          <a:bodyPr/>
          <a:lstStyle/>
          <a:p>
            <a:fld id="{B3679824-FD02-4D89-8527-CDC6CBD22F09}" type="slidenum">
              <a:rPr lang="en-US" smtClean="0"/>
              <a:t>19</a:t>
            </a:fld>
            <a:endParaRPr lang="en-US" dirty="0"/>
          </a:p>
        </p:txBody>
      </p:sp>
    </p:spTree>
    <p:extLst>
      <p:ext uri="{BB962C8B-B14F-4D97-AF65-F5344CB8AC3E}">
        <p14:creationId xmlns:p14="http://schemas.microsoft.com/office/powerpoint/2010/main" val="42703018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Before we get started</a:t>
            </a:r>
            <a:endParaRPr lang="en-US" dirty="0"/>
          </a:p>
        </p:txBody>
      </p:sp>
      <p:sp>
        <p:nvSpPr>
          <p:cNvPr id="3" name="Content Placeholder 2"/>
          <p:cNvSpPr>
            <a:spLocks noGrp="1"/>
          </p:cNvSpPr>
          <p:nvPr>
            <p:ph idx="1"/>
          </p:nvPr>
        </p:nvSpPr>
        <p:spPr/>
        <p:txBody>
          <a:bodyPr/>
          <a:lstStyle/>
          <a:p>
            <a:r>
              <a:rPr lang="en-US" dirty="0" smtClean="0"/>
              <a:t>Take attendance</a:t>
            </a:r>
          </a:p>
          <a:p>
            <a:r>
              <a:rPr lang="en-US" dirty="0" smtClean="0"/>
              <a:t>Merit </a:t>
            </a:r>
            <a:r>
              <a:rPr lang="en-US" dirty="0" smtClean="0"/>
              <a:t>Badge blue card ?</a:t>
            </a:r>
          </a:p>
          <a:p>
            <a:r>
              <a:rPr lang="en-US" dirty="0" smtClean="0"/>
              <a:t>Merit Badge Workbook optional</a:t>
            </a:r>
          </a:p>
          <a:p>
            <a:r>
              <a:rPr lang="en-US" dirty="0" smtClean="0"/>
              <a:t>Lots of resources on line</a:t>
            </a:r>
          </a:p>
          <a:p>
            <a:pPr lvl="1"/>
            <a:r>
              <a:rPr lang="en-US" dirty="0" smtClean="0">
                <a:hlinkClick r:id="rId3"/>
              </a:rPr>
              <a:t>www.scouting.org</a:t>
            </a:r>
            <a:endParaRPr lang="en-US" dirty="0" smtClean="0"/>
          </a:p>
          <a:p>
            <a:pPr lvl="1"/>
            <a:r>
              <a:rPr lang="en-US" dirty="0" smtClean="0">
                <a:hlinkClick r:id="rId4"/>
              </a:rPr>
              <a:t>www.meritbadge.org</a:t>
            </a:r>
            <a:endParaRPr lang="en-US" dirty="0" smtClean="0"/>
          </a:p>
        </p:txBody>
      </p:sp>
      <p:sp>
        <p:nvSpPr>
          <p:cNvPr id="4" name="Slide Number Placeholder 3"/>
          <p:cNvSpPr>
            <a:spLocks noGrp="1"/>
          </p:cNvSpPr>
          <p:nvPr>
            <p:ph type="sldNum" sz="quarter" idx="12"/>
          </p:nvPr>
        </p:nvSpPr>
        <p:spPr/>
        <p:txBody>
          <a:bodyPr/>
          <a:lstStyle/>
          <a:p>
            <a:fld id="{B3679824-FD02-4D89-8527-CDC6CBD22F09}" type="slidenum">
              <a:rPr lang="en-US" smtClean="0"/>
              <a:t>2</a:t>
            </a:fld>
            <a:endParaRPr lang="en-US" dirty="0"/>
          </a:p>
        </p:txBody>
      </p:sp>
      <p:pic>
        <p:nvPicPr>
          <p:cNvPr id="2050"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915" r="13726" b="68727"/>
          <a:stretch/>
        </p:blipFill>
        <p:spPr bwMode="auto">
          <a:xfrm>
            <a:off x="5562600" y="1524000"/>
            <a:ext cx="3327321"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81392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Advocacy</a:t>
            </a:r>
            <a:endParaRPr lang="en-US" dirty="0"/>
          </a:p>
        </p:txBody>
      </p:sp>
      <p:sp>
        <p:nvSpPr>
          <p:cNvPr id="4" name="Slide Number Placeholder 3"/>
          <p:cNvSpPr>
            <a:spLocks noGrp="1"/>
          </p:cNvSpPr>
          <p:nvPr>
            <p:ph type="sldNum" sz="quarter" idx="12"/>
          </p:nvPr>
        </p:nvSpPr>
        <p:spPr/>
        <p:txBody>
          <a:bodyPr/>
          <a:lstStyle/>
          <a:p>
            <a:fld id="{B3679824-FD02-4D89-8527-CDC6CBD22F09}" type="slidenum">
              <a:rPr lang="en-US" smtClean="0"/>
              <a:t>20</a:t>
            </a:fld>
            <a:endParaRPr lang="en-US" dirty="0"/>
          </a:p>
        </p:txBody>
      </p:sp>
      <p:sp>
        <p:nvSpPr>
          <p:cNvPr id="5" name="Content Placeholder 2"/>
          <p:cNvSpPr>
            <a:spLocks noGrp="1"/>
          </p:cNvSpPr>
          <p:nvPr>
            <p:ph idx="1"/>
          </p:nvPr>
        </p:nvSpPr>
        <p:spPr>
          <a:xfrm>
            <a:off x="457200" y="1600200"/>
            <a:ext cx="8229600" cy="2362200"/>
          </a:xfrm>
        </p:spPr>
        <p:txBody>
          <a:bodyPr/>
          <a:lstStyle/>
          <a:p>
            <a:pPr marL="0" indent="0">
              <a:buNone/>
            </a:pPr>
            <a:r>
              <a:rPr lang="en-US" u="sng" dirty="0" smtClean="0"/>
              <a:t>Advocacy</a:t>
            </a:r>
            <a:r>
              <a:rPr lang="en-US" dirty="0" smtClean="0"/>
              <a:t> means supporting, promoting, or encouraging something</a:t>
            </a:r>
          </a:p>
          <a:p>
            <a:pPr lvl="1"/>
            <a:r>
              <a:rPr lang="en-US" dirty="0" smtClean="0"/>
              <a:t>Support and encourage positive attitudes</a:t>
            </a:r>
          </a:p>
          <a:p>
            <a:pPr lvl="1"/>
            <a:r>
              <a:rPr lang="en-US" dirty="0" smtClean="0"/>
              <a:t>Help strip away labels</a:t>
            </a:r>
          </a:p>
          <a:p>
            <a:pPr lvl="1"/>
            <a:r>
              <a:rPr lang="en-US" dirty="0" smtClean="0"/>
              <a:t>Help people see each other as individuals</a:t>
            </a:r>
          </a:p>
          <a:p>
            <a:pPr lvl="1"/>
            <a:r>
              <a:rPr lang="en-US" dirty="0" smtClean="0"/>
              <a:t>Build bridges of understanding and respect</a:t>
            </a:r>
          </a:p>
          <a:p>
            <a:pPr marL="0" indent="0">
              <a:buNone/>
            </a:pPr>
            <a:endParaRPr lang="en-US" dirty="0"/>
          </a:p>
        </p:txBody>
      </p:sp>
      <p:sp>
        <p:nvSpPr>
          <p:cNvPr id="6" name="Title 1"/>
          <p:cNvSpPr txBox="1">
            <a:spLocks/>
          </p:cNvSpPr>
          <p:nvPr/>
        </p:nvSpPr>
        <p:spPr>
          <a:xfrm>
            <a:off x="457200" y="3954294"/>
            <a:ext cx="8229600" cy="9906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dirty="0" smtClean="0"/>
              <a:t>Bullying</a:t>
            </a:r>
            <a:endParaRPr lang="en-US" dirty="0"/>
          </a:p>
        </p:txBody>
      </p:sp>
      <p:sp>
        <p:nvSpPr>
          <p:cNvPr id="7" name="Content Placeholder 2"/>
          <p:cNvSpPr txBox="1">
            <a:spLocks/>
          </p:cNvSpPr>
          <p:nvPr/>
        </p:nvSpPr>
        <p:spPr>
          <a:xfrm>
            <a:off x="533400" y="4800600"/>
            <a:ext cx="8229600" cy="23622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lvl="1"/>
            <a:r>
              <a:rPr lang="en-US" dirty="0" smtClean="0"/>
              <a:t>Children with disabilities are 2-3X more likely to be bullied</a:t>
            </a:r>
          </a:p>
          <a:p>
            <a:pPr lvl="1"/>
            <a:r>
              <a:rPr lang="en-US" dirty="0" smtClean="0"/>
              <a:t>More than 50% of bullying situations stop when a peer</a:t>
            </a:r>
          </a:p>
          <a:p>
            <a:pPr lvl="1"/>
            <a:r>
              <a:rPr lang="en-US" b="1" i="1" dirty="0" smtClean="0">
                <a:solidFill>
                  <a:srgbClr val="C00000"/>
                </a:solidFill>
              </a:rPr>
              <a:t>The end of bullying begins with you</a:t>
            </a:r>
            <a:endParaRPr lang="en-US" b="1" i="1" dirty="0">
              <a:solidFill>
                <a:srgbClr val="C00000"/>
              </a:solidFill>
            </a:endParaRPr>
          </a:p>
        </p:txBody>
      </p:sp>
    </p:spTree>
    <p:extLst>
      <p:ext uri="{BB962C8B-B14F-4D97-AF65-F5344CB8AC3E}">
        <p14:creationId xmlns:p14="http://schemas.microsoft.com/office/powerpoint/2010/main" val="2959977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500"/>
                                        <p:tgtEl>
                                          <p:spTgt spid="5">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500"/>
                                        <p:tgtEl>
                                          <p:spTgt spid="5">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xEl>
                                              <p:pRg st="0" end="0"/>
                                            </p:txEl>
                                          </p:spTgt>
                                        </p:tgtEl>
                                        <p:attrNameLst>
                                          <p:attrName>style.visibility</p:attrName>
                                        </p:attrNameLst>
                                      </p:cBhvr>
                                      <p:to>
                                        <p:strVal val="visible"/>
                                      </p:to>
                                    </p:set>
                                    <p:animEffect transition="in" filter="fade">
                                      <p:cBhvr>
                                        <p:cTn id="24" dur="500"/>
                                        <p:tgtEl>
                                          <p:spTgt spid="7">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
                                            <p:txEl>
                                              <p:pRg st="1" end="1"/>
                                            </p:txEl>
                                          </p:spTgt>
                                        </p:tgtEl>
                                        <p:attrNameLst>
                                          <p:attrName>style.visibility</p:attrName>
                                        </p:attrNameLst>
                                      </p:cBhvr>
                                      <p:to>
                                        <p:strVal val="visible"/>
                                      </p:to>
                                    </p:set>
                                    <p:animEffect transition="in" filter="fade">
                                      <p:cBhvr>
                                        <p:cTn id="29" dur="500"/>
                                        <p:tgtEl>
                                          <p:spTgt spid="7">
                                            <p:txEl>
                                              <p:pRg st="1" end="1"/>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7">
                                            <p:txEl>
                                              <p:pRg st="2" end="2"/>
                                            </p:txEl>
                                          </p:spTgt>
                                        </p:tgtEl>
                                        <p:attrNameLst>
                                          <p:attrName>style.visibility</p:attrName>
                                        </p:attrNameLst>
                                      </p:cBhvr>
                                      <p:to>
                                        <p:strVal val="visible"/>
                                      </p:to>
                                    </p:set>
                                    <p:animEffect transition="in" filter="fade">
                                      <p:cBhvr>
                                        <p:cTn id="3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7"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 for Interactive activities</a:t>
            </a:r>
            <a:endParaRPr lang="en-US" dirty="0"/>
          </a:p>
        </p:txBody>
      </p:sp>
      <p:sp>
        <p:nvSpPr>
          <p:cNvPr id="4" name="Slide Number Placeholder 3"/>
          <p:cNvSpPr>
            <a:spLocks noGrp="1"/>
          </p:cNvSpPr>
          <p:nvPr>
            <p:ph type="sldNum" sz="quarter" idx="12"/>
          </p:nvPr>
        </p:nvSpPr>
        <p:spPr/>
        <p:txBody>
          <a:bodyPr/>
          <a:lstStyle/>
          <a:p>
            <a:fld id="{B3679824-FD02-4D89-8527-CDC6CBD22F09}" type="slidenum">
              <a:rPr lang="en-US" smtClean="0"/>
              <a:t>21</a:t>
            </a:fld>
            <a:endParaRPr lang="en-US" dirty="0"/>
          </a:p>
        </p:txBody>
      </p:sp>
    </p:spTree>
    <p:extLst>
      <p:ext uri="{BB962C8B-B14F-4D97-AF65-F5344CB8AC3E}">
        <p14:creationId xmlns:p14="http://schemas.microsoft.com/office/powerpoint/2010/main" val="11557786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Professions</a:t>
            </a:r>
            <a:endParaRPr lang="en-US" dirty="0"/>
          </a:p>
        </p:txBody>
      </p:sp>
      <p:sp>
        <p:nvSpPr>
          <p:cNvPr id="4" name="Slide Number Placeholder 3"/>
          <p:cNvSpPr>
            <a:spLocks noGrp="1"/>
          </p:cNvSpPr>
          <p:nvPr>
            <p:ph type="sldNum" sz="quarter" idx="12"/>
          </p:nvPr>
        </p:nvSpPr>
        <p:spPr/>
        <p:txBody>
          <a:bodyPr/>
          <a:lstStyle/>
          <a:p>
            <a:fld id="{B3679824-FD02-4D89-8527-CDC6CBD22F09}" type="slidenum">
              <a:rPr lang="en-US" smtClean="0"/>
              <a:t>22</a:t>
            </a:fld>
            <a:endParaRPr lang="en-US" dirty="0"/>
          </a:p>
        </p:txBody>
      </p:sp>
      <p:sp>
        <p:nvSpPr>
          <p:cNvPr id="5" name="Content Placeholder 2"/>
          <p:cNvSpPr>
            <a:spLocks noGrp="1"/>
          </p:cNvSpPr>
          <p:nvPr>
            <p:ph idx="1"/>
          </p:nvPr>
        </p:nvSpPr>
        <p:spPr>
          <a:xfrm>
            <a:off x="457200" y="1600200"/>
            <a:ext cx="8229600" cy="4876800"/>
          </a:xfrm>
        </p:spPr>
        <p:txBody>
          <a:bodyPr/>
          <a:lstStyle/>
          <a:p>
            <a:r>
              <a:rPr lang="en-US" dirty="0" smtClean="0"/>
              <a:t>Physical Therapist</a:t>
            </a:r>
          </a:p>
          <a:p>
            <a:r>
              <a:rPr lang="en-US" dirty="0" smtClean="0"/>
              <a:t>Special Education Teacher</a:t>
            </a:r>
          </a:p>
          <a:p>
            <a:r>
              <a:rPr lang="en-US" dirty="0" smtClean="0"/>
              <a:t>Audiologist</a:t>
            </a:r>
          </a:p>
          <a:p>
            <a:r>
              <a:rPr lang="en-US" dirty="0" smtClean="0"/>
              <a:t>Speech Therapist or Language Pathologist</a:t>
            </a:r>
          </a:p>
          <a:p>
            <a:r>
              <a:rPr lang="en-US" dirty="0" smtClean="0"/>
              <a:t>Psychologist</a:t>
            </a:r>
          </a:p>
          <a:p>
            <a:r>
              <a:rPr lang="en-US" dirty="0" smtClean="0"/>
              <a:t>Physician</a:t>
            </a:r>
          </a:p>
          <a:p>
            <a:r>
              <a:rPr lang="en-US" dirty="0" smtClean="0"/>
              <a:t>Occupational Therapist</a:t>
            </a:r>
          </a:p>
          <a:p>
            <a:r>
              <a:rPr lang="en-US" dirty="0" smtClean="0"/>
              <a:t>Clinical Social Worker</a:t>
            </a:r>
          </a:p>
          <a:p>
            <a:endParaRPr lang="en-US" dirty="0"/>
          </a:p>
        </p:txBody>
      </p:sp>
    </p:spTree>
    <p:extLst>
      <p:ext uri="{BB962C8B-B14F-4D97-AF65-F5344CB8AC3E}">
        <p14:creationId xmlns:p14="http://schemas.microsoft.com/office/powerpoint/2010/main" val="500129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500"/>
                                        <p:tgtEl>
                                          <p:spTgt spid="5">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500"/>
                                        <p:tgtEl>
                                          <p:spTgt spid="5">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fade">
                                      <p:cBhvr>
                                        <p:cTn id="22" dur="500"/>
                                        <p:tgtEl>
                                          <p:spTgt spid="5">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fade">
                                      <p:cBhvr>
                                        <p:cTn id="27" dur="500"/>
                                        <p:tgtEl>
                                          <p:spTgt spid="5">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7" end="7"/>
                                            </p:txEl>
                                          </p:spTgt>
                                        </p:tgtEl>
                                        <p:attrNameLst>
                                          <p:attrName>style.visibility</p:attrName>
                                        </p:attrNameLst>
                                      </p:cBhvr>
                                      <p:to>
                                        <p:strVal val="visible"/>
                                      </p:to>
                                    </p:set>
                                    <p:animEffect transition="in" filter="fade">
                                      <p:cBhvr>
                                        <p:cTn id="32"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 Commitment</a:t>
            </a:r>
            <a:endParaRPr lang="en-US" dirty="0"/>
          </a:p>
        </p:txBody>
      </p:sp>
      <p:sp>
        <p:nvSpPr>
          <p:cNvPr id="4" name="Slide Number Placeholder 3"/>
          <p:cNvSpPr>
            <a:spLocks noGrp="1"/>
          </p:cNvSpPr>
          <p:nvPr>
            <p:ph type="sldNum" sz="quarter" idx="12"/>
          </p:nvPr>
        </p:nvSpPr>
        <p:spPr/>
        <p:txBody>
          <a:bodyPr/>
          <a:lstStyle/>
          <a:p>
            <a:fld id="{B3679824-FD02-4D89-8527-CDC6CBD22F09}" type="slidenum">
              <a:rPr lang="en-US" smtClean="0"/>
              <a:t>23</a:t>
            </a:fld>
            <a:endParaRPr lang="en-US" dirty="0"/>
          </a:p>
        </p:txBody>
      </p:sp>
      <p:sp>
        <p:nvSpPr>
          <p:cNvPr id="5" name="Content Placeholder 2"/>
          <p:cNvSpPr>
            <a:spLocks noGrp="1"/>
          </p:cNvSpPr>
          <p:nvPr>
            <p:ph idx="1"/>
          </p:nvPr>
        </p:nvSpPr>
        <p:spPr>
          <a:xfrm>
            <a:off x="457200" y="1600200"/>
            <a:ext cx="8229600" cy="4876800"/>
          </a:xfrm>
        </p:spPr>
        <p:txBody>
          <a:bodyPr/>
          <a:lstStyle/>
          <a:p>
            <a:pPr marL="0" indent="0">
              <a:buNone/>
            </a:pPr>
            <a:r>
              <a:rPr lang="en-US" dirty="0"/>
              <a:t>Make a commitment to your merit badge counselor describing what you will do to show a positive attitude about people with disabilities and to encourage positive attitudes among others</a:t>
            </a:r>
            <a:r>
              <a:rPr lang="en-US" dirty="0" smtClean="0"/>
              <a:t>.</a:t>
            </a:r>
            <a:endParaRPr lang="en-US" dirty="0"/>
          </a:p>
        </p:txBody>
      </p:sp>
    </p:spTree>
    <p:extLst>
      <p:ext uri="{BB962C8B-B14F-4D97-AF65-F5344CB8AC3E}">
        <p14:creationId xmlns:p14="http://schemas.microsoft.com/office/powerpoint/2010/main" val="36560487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 covered</a:t>
            </a:r>
            <a:endParaRPr lang="en-US" dirty="0"/>
          </a:p>
        </p:txBody>
      </p:sp>
      <p:sp>
        <p:nvSpPr>
          <p:cNvPr id="4" name="Slide Number Placeholder 3"/>
          <p:cNvSpPr>
            <a:spLocks noGrp="1"/>
          </p:cNvSpPr>
          <p:nvPr>
            <p:ph type="sldNum" sz="quarter" idx="12"/>
          </p:nvPr>
        </p:nvSpPr>
        <p:spPr/>
        <p:txBody>
          <a:bodyPr/>
          <a:lstStyle/>
          <a:p>
            <a:fld id="{B3679824-FD02-4D89-8527-CDC6CBD22F09}" type="slidenum">
              <a:rPr lang="en-US" smtClean="0"/>
              <a:t>24</a:t>
            </a:fld>
            <a:endParaRPr lang="en-US" dirty="0"/>
          </a:p>
        </p:txBody>
      </p:sp>
      <p:sp>
        <p:nvSpPr>
          <p:cNvPr id="5" name="Content Placeholder 2"/>
          <p:cNvSpPr>
            <a:spLocks noGrp="1"/>
          </p:cNvSpPr>
          <p:nvPr>
            <p:ph idx="1"/>
          </p:nvPr>
        </p:nvSpPr>
        <p:spPr>
          <a:xfrm>
            <a:off x="457200" y="1600200"/>
            <a:ext cx="8229600" cy="4876800"/>
          </a:xfrm>
        </p:spPr>
        <p:txBody>
          <a:bodyPr/>
          <a:lstStyle/>
          <a:p>
            <a:r>
              <a:rPr lang="en-US" sz="1800" dirty="0" smtClean="0"/>
              <a:t>1  	Disability etiquette, 1</a:t>
            </a:r>
            <a:r>
              <a:rPr lang="en-US" sz="1800" baseline="30000" dirty="0" smtClean="0"/>
              <a:t>st</a:t>
            </a:r>
            <a:r>
              <a:rPr lang="en-US" sz="1800" dirty="0" smtClean="0"/>
              <a:t> person language</a:t>
            </a:r>
          </a:p>
          <a:p>
            <a:r>
              <a:rPr lang="en-US" sz="1800" dirty="0" smtClean="0"/>
              <a:t>3c	How people with disabilities take part in adaptive sports or activity</a:t>
            </a:r>
          </a:p>
          <a:p>
            <a:r>
              <a:rPr lang="en-US" sz="1800" dirty="0" smtClean="0"/>
              <a:t>3d	Independent living aids</a:t>
            </a:r>
          </a:p>
          <a:p>
            <a:r>
              <a:rPr lang="en-US" sz="1800" dirty="0" smtClean="0"/>
              <a:t>5 </a:t>
            </a:r>
            <a:r>
              <a:rPr lang="en-US" sz="800" dirty="0"/>
              <a:t>(partial</a:t>
            </a:r>
            <a:r>
              <a:rPr lang="en-US" sz="800" dirty="0" smtClean="0"/>
              <a:t>)</a:t>
            </a:r>
            <a:r>
              <a:rPr lang="en-US" sz="1800" dirty="0" smtClean="0"/>
              <a:t>	Advocacy</a:t>
            </a:r>
          </a:p>
          <a:p>
            <a:r>
              <a:rPr lang="en-US" sz="2000" dirty="0" smtClean="0"/>
              <a:t>6</a:t>
            </a:r>
            <a:r>
              <a:rPr lang="en-US" sz="800" dirty="0" smtClean="0"/>
              <a:t> </a:t>
            </a:r>
            <a:r>
              <a:rPr lang="en-US" sz="800" dirty="0"/>
              <a:t>(partial) </a:t>
            </a:r>
            <a:r>
              <a:rPr lang="en-US" sz="800" dirty="0" smtClean="0"/>
              <a:t>	</a:t>
            </a:r>
            <a:r>
              <a:rPr lang="en-US" sz="1800" dirty="0" smtClean="0"/>
              <a:t>Make a commitment to show and encourage a positive attitude</a:t>
            </a:r>
          </a:p>
          <a:p>
            <a:r>
              <a:rPr lang="en-US" sz="1800" dirty="0" smtClean="0"/>
              <a:t>7 </a:t>
            </a:r>
            <a:r>
              <a:rPr lang="en-US" sz="800" dirty="0" smtClean="0"/>
              <a:t>(partial)</a:t>
            </a:r>
            <a:r>
              <a:rPr lang="en-US" sz="1800" dirty="0" smtClean="0"/>
              <a:t>	Five professions that deal with disabilities</a:t>
            </a:r>
          </a:p>
          <a:p>
            <a:pPr marL="0" indent="0">
              <a:buNone/>
            </a:pPr>
            <a:endParaRPr lang="en-US" dirty="0"/>
          </a:p>
        </p:txBody>
      </p:sp>
    </p:spTree>
    <p:extLst>
      <p:ext uri="{BB962C8B-B14F-4D97-AF65-F5344CB8AC3E}">
        <p14:creationId xmlns:p14="http://schemas.microsoft.com/office/powerpoint/2010/main" val="41453150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 to complete</a:t>
            </a:r>
            <a:endParaRPr lang="en-US" dirty="0"/>
          </a:p>
        </p:txBody>
      </p:sp>
      <p:sp>
        <p:nvSpPr>
          <p:cNvPr id="4" name="Slide Number Placeholder 3"/>
          <p:cNvSpPr>
            <a:spLocks noGrp="1"/>
          </p:cNvSpPr>
          <p:nvPr>
            <p:ph type="sldNum" sz="quarter" idx="12"/>
          </p:nvPr>
        </p:nvSpPr>
        <p:spPr/>
        <p:txBody>
          <a:bodyPr/>
          <a:lstStyle/>
          <a:p>
            <a:fld id="{B3679824-FD02-4D89-8527-CDC6CBD22F09}" type="slidenum">
              <a:rPr lang="en-US" smtClean="0"/>
              <a:t>25</a:t>
            </a:fld>
            <a:endParaRPr lang="en-US" dirty="0"/>
          </a:p>
        </p:txBody>
      </p:sp>
      <p:sp>
        <p:nvSpPr>
          <p:cNvPr id="5" name="Content Placeholder 2"/>
          <p:cNvSpPr>
            <a:spLocks noGrp="1"/>
          </p:cNvSpPr>
          <p:nvPr>
            <p:ph idx="1"/>
          </p:nvPr>
        </p:nvSpPr>
        <p:spPr>
          <a:xfrm>
            <a:off x="457200" y="1600200"/>
            <a:ext cx="8229600" cy="4876800"/>
          </a:xfrm>
        </p:spPr>
        <p:txBody>
          <a:bodyPr>
            <a:normAutofit/>
          </a:bodyPr>
          <a:lstStyle/>
          <a:p>
            <a:pPr marL="0" indent="0">
              <a:buNone/>
            </a:pPr>
            <a:r>
              <a:rPr lang="en-US" sz="1200" b="1" u="sng" dirty="0" smtClean="0"/>
              <a:t>Req #2</a:t>
            </a:r>
            <a:r>
              <a:rPr lang="en-US" sz="1200" dirty="0"/>
              <a:t> </a:t>
            </a:r>
            <a:r>
              <a:rPr lang="en-US" sz="1200" dirty="0" smtClean="0"/>
              <a:t> Visit </a:t>
            </a:r>
            <a:r>
              <a:rPr lang="en-US" sz="1200" dirty="0"/>
              <a:t>an agency that works with people with physical, mental, emotional, or educational disabilities. Collect and read information about the agency’s activities. Learn about opportunities its members have for training, employment, and education. Discuss what you have learned with your counselor</a:t>
            </a:r>
            <a:r>
              <a:rPr lang="en-US" sz="1200" dirty="0" smtClean="0"/>
              <a:t>.</a:t>
            </a:r>
          </a:p>
          <a:p>
            <a:pPr marL="0" indent="0">
              <a:buNone/>
            </a:pPr>
            <a:endParaRPr lang="en-US" sz="1200" dirty="0" smtClean="0"/>
          </a:p>
          <a:p>
            <a:pPr marL="0" indent="0">
              <a:buNone/>
            </a:pPr>
            <a:r>
              <a:rPr lang="en-US" sz="1200" b="1" u="sng" dirty="0" smtClean="0"/>
              <a:t>Req #4</a:t>
            </a:r>
            <a:r>
              <a:rPr lang="en-US" sz="1200" dirty="0"/>
              <a:t> </a:t>
            </a:r>
            <a:r>
              <a:rPr lang="en-US" sz="1200" dirty="0" smtClean="0"/>
              <a:t> Visit </a:t>
            </a:r>
            <a:r>
              <a:rPr lang="en-US" sz="1200" dirty="0"/>
              <a:t>TWO of the following locations and take notes about the accessibility to people with disabilities. In your notes, give examples of five things that could be done to improve upon the site and five things about the site that make it friendly to people with disabilities. Discuss your observations with your counselor.</a:t>
            </a:r>
          </a:p>
          <a:p>
            <a:pPr lvl="1"/>
            <a:r>
              <a:rPr lang="en-US" sz="1200" dirty="0"/>
              <a:t>Your </a:t>
            </a:r>
            <a:r>
              <a:rPr lang="en-US" sz="1200" dirty="0" smtClean="0"/>
              <a:t>school</a:t>
            </a:r>
            <a:endParaRPr lang="en-US" sz="1200" dirty="0"/>
          </a:p>
          <a:p>
            <a:pPr lvl="1"/>
            <a:r>
              <a:rPr lang="en-US" sz="1200" dirty="0"/>
              <a:t>Your place of </a:t>
            </a:r>
            <a:r>
              <a:rPr lang="en-US" sz="1200" dirty="0" smtClean="0"/>
              <a:t>worship</a:t>
            </a:r>
            <a:endParaRPr lang="en-US" sz="1200" dirty="0"/>
          </a:p>
          <a:p>
            <a:pPr lvl="1"/>
            <a:r>
              <a:rPr lang="en-US" sz="1200" dirty="0"/>
              <a:t>Your Scout camping </a:t>
            </a:r>
            <a:r>
              <a:rPr lang="en-US" sz="1200" dirty="0" smtClean="0"/>
              <a:t>site</a:t>
            </a:r>
            <a:endParaRPr lang="en-US" sz="1200" dirty="0"/>
          </a:p>
          <a:p>
            <a:pPr lvl="1"/>
            <a:r>
              <a:rPr lang="en-US" sz="1200" dirty="0"/>
              <a:t>A public exhibit or attraction (such as a theater, museum, or park</a:t>
            </a:r>
            <a:r>
              <a:rPr lang="en-US" sz="1200" dirty="0" smtClean="0"/>
              <a:t>)</a:t>
            </a:r>
          </a:p>
          <a:p>
            <a:pPr lvl="1"/>
            <a:endParaRPr lang="en-US" sz="1200" dirty="0"/>
          </a:p>
          <a:p>
            <a:pPr marL="0" indent="0">
              <a:buNone/>
            </a:pPr>
            <a:r>
              <a:rPr lang="en-US" sz="1200" b="1" u="sng" dirty="0" smtClean="0"/>
              <a:t>Req #5</a:t>
            </a:r>
            <a:r>
              <a:rPr lang="en-US" sz="1200" dirty="0"/>
              <a:t> </a:t>
            </a:r>
            <a:r>
              <a:rPr lang="en-US" sz="1200" dirty="0" smtClean="0"/>
              <a:t> Do </a:t>
            </a:r>
            <a:r>
              <a:rPr lang="en-US" sz="1200" dirty="0"/>
              <a:t>ONE of the following advocacy activities:</a:t>
            </a:r>
          </a:p>
          <a:p>
            <a:pPr lvl="1"/>
            <a:r>
              <a:rPr lang="en-US" sz="1200" dirty="0"/>
              <a:t>Present a counselor-approved disabilities awareness program to a Cub Scout pack or other group. During your presentation, explain and use person-first language</a:t>
            </a:r>
            <a:r>
              <a:rPr lang="en-US" sz="1200" dirty="0" smtClean="0"/>
              <a:t>.</a:t>
            </a:r>
            <a:endParaRPr lang="en-US" sz="1200" dirty="0"/>
          </a:p>
          <a:p>
            <a:pPr lvl="1"/>
            <a:r>
              <a:rPr lang="en-US" sz="1200" dirty="0"/>
              <a:t>Find out about disability awareness education programs in your school or school system, or contact a disability advocacy agency. Volunteer with a program or agency for eight hours</a:t>
            </a:r>
            <a:r>
              <a:rPr lang="en-US" sz="1200" dirty="0" smtClean="0"/>
              <a:t>.</a:t>
            </a:r>
            <a:endParaRPr lang="en-US" sz="1200" dirty="0"/>
          </a:p>
          <a:p>
            <a:pPr lvl="1"/>
            <a:r>
              <a:rPr lang="en-US" sz="1200" dirty="0"/>
              <a:t>Using resources such as disability advocacy agencies, government agencies, the Internet (with your parent’s permission), and news magazines, learn about myths and misconceptions that influence the general public’s understanding of people with disabilities. List 10 myths and misconceptions about people with disabilities and learn the facts about each myth. Share your list with your counselor, then use it to make a presentation to a Cub Scout pack or other group</a:t>
            </a:r>
            <a:r>
              <a:rPr lang="en-US" sz="1200" dirty="0" smtClean="0"/>
              <a:t>.</a:t>
            </a:r>
            <a:endParaRPr lang="en-US" sz="1300" dirty="0"/>
          </a:p>
          <a:p>
            <a:endParaRPr lang="en-US" sz="1300" dirty="0" smtClean="0"/>
          </a:p>
          <a:p>
            <a:endParaRPr lang="en-US" sz="1300" dirty="0" smtClean="0"/>
          </a:p>
          <a:p>
            <a:pPr marL="0" indent="0">
              <a:buNone/>
            </a:pPr>
            <a:endParaRPr lang="en-US" sz="1200" dirty="0"/>
          </a:p>
        </p:txBody>
      </p:sp>
    </p:spTree>
    <p:extLst>
      <p:ext uri="{BB962C8B-B14F-4D97-AF65-F5344CB8AC3E}">
        <p14:creationId xmlns:p14="http://schemas.microsoft.com/office/powerpoint/2010/main" val="8142984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 to complete</a:t>
            </a:r>
            <a:endParaRPr lang="en-US" dirty="0"/>
          </a:p>
        </p:txBody>
      </p:sp>
      <p:sp>
        <p:nvSpPr>
          <p:cNvPr id="4" name="Slide Number Placeholder 3"/>
          <p:cNvSpPr>
            <a:spLocks noGrp="1"/>
          </p:cNvSpPr>
          <p:nvPr>
            <p:ph type="sldNum" sz="quarter" idx="12"/>
          </p:nvPr>
        </p:nvSpPr>
        <p:spPr/>
        <p:txBody>
          <a:bodyPr/>
          <a:lstStyle/>
          <a:p>
            <a:fld id="{B3679824-FD02-4D89-8527-CDC6CBD22F09}" type="slidenum">
              <a:rPr lang="en-US" smtClean="0"/>
              <a:t>26</a:t>
            </a:fld>
            <a:endParaRPr lang="en-US" dirty="0"/>
          </a:p>
        </p:txBody>
      </p:sp>
      <p:sp>
        <p:nvSpPr>
          <p:cNvPr id="5" name="Content Placeholder 2"/>
          <p:cNvSpPr>
            <a:spLocks noGrp="1"/>
          </p:cNvSpPr>
          <p:nvPr>
            <p:ph idx="1"/>
          </p:nvPr>
        </p:nvSpPr>
        <p:spPr>
          <a:xfrm>
            <a:off x="457200" y="1600200"/>
            <a:ext cx="8229600" cy="4876800"/>
          </a:xfrm>
        </p:spPr>
        <p:txBody>
          <a:bodyPr>
            <a:normAutofit/>
          </a:bodyPr>
          <a:lstStyle/>
          <a:p>
            <a:pPr marL="0" indent="0">
              <a:buNone/>
            </a:pPr>
            <a:r>
              <a:rPr lang="en-US" sz="1200" b="1" u="sng" dirty="0" smtClean="0"/>
              <a:t>Req #6</a:t>
            </a:r>
            <a:r>
              <a:rPr lang="en-US" sz="1200" b="1" dirty="0" smtClean="0"/>
              <a:t>  </a:t>
            </a:r>
            <a:r>
              <a:rPr lang="en-US" sz="1200" dirty="0"/>
              <a:t>Make a commitment to your merit badge counselor describing what you will do to show a positive attitude about people with disabilities and to encourage positive attitudes among others. Discuss how your awareness has changed as a result of what you have learned.</a:t>
            </a:r>
          </a:p>
          <a:p>
            <a:pPr marL="0" indent="0">
              <a:buNone/>
            </a:pPr>
            <a:endParaRPr lang="en-US" sz="1200" dirty="0"/>
          </a:p>
          <a:p>
            <a:pPr marL="0" indent="0">
              <a:buNone/>
            </a:pPr>
            <a:r>
              <a:rPr lang="en-US" sz="1200" b="1" u="sng" dirty="0" smtClean="0"/>
              <a:t>Req #7</a:t>
            </a:r>
            <a:r>
              <a:rPr lang="en-US" sz="1200" dirty="0"/>
              <a:t> </a:t>
            </a:r>
            <a:r>
              <a:rPr lang="en-US" sz="1200" dirty="0" smtClean="0"/>
              <a:t> Name </a:t>
            </a:r>
            <a:r>
              <a:rPr lang="en-US" sz="1200" dirty="0"/>
              <a:t>five professions that provide services to people with disabilities. Pick one that interests you and find out the education, training, and experience required for this profession. Discuss what you learn with your counselor, and tell why this profession interests you</a:t>
            </a:r>
            <a:r>
              <a:rPr lang="en-US" sz="1200" dirty="0" smtClean="0"/>
              <a:t>.</a:t>
            </a:r>
            <a:endParaRPr lang="en-US" sz="1200" dirty="0"/>
          </a:p>
          <a:p>
            <a:pPr marL="0" indent="0">
              <a:buNone/>
            </a:pPr>
            <a:endParaRPr lang="en-US" sz="1300" dirty="0"/>
          </a:p>
          <a:p>
            <a:endParaRPr lang="en-US" sz="1300" dirty="0" smtClean="0"/>
          </a:p>
          <a:p>
            <a:endParaRPr lang="en-US" sz="1300" dirty="0" smtClean="0"/>
          </a:p>
          <a:p>
            <a:pPr marL="0" indent="0">
              <a:buNone/>
            </a:pPr>
            <a:endParaRPr lang="en-US" sz="1200" dirty="0"/>
          </a:p>
        </p:txBody>
      </p:sp>
    </p:spTree>
    <p:extLst>
      <p:ext uri="{BB962C8B-B14F-4D97-AF65-F5344CB8AC3E}">
        <p14:creationId xmlns:p14="http://schemas.microsoft.com/office/powerpoint/2010/main" val="14107283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143000"/>
            <a:ext cx="3657600" cy="3733800"/>
          </a:xfrm>
        </p:spPr>
        <p:txBody>
          <a:bodyPr>
            <a:normAutofit/>
          </a:bodyPr>
          <a:lstStyle/>
          <a:p>
            <a:pPr algn="r"/>
            <a:r>
              <a:rPr lang="en-US" i="1" dirty="0" smtClean="0"/>
              <a:t>“Be the change you want to see </a:t>
            </a:r>
            <a:br>
              <a:rPr lang="en-US" i="1" dirty="0" smtClean="0"/>
            </a:br>
            <a:r>
              <a:rPr lang="en-US" i="1" dirty="0" smtClean="0"/>
              <a:t>in the world”</a:t>
            </a:r>
            <a:r>
              <a:rPr lang="en-US" dirty="0" smtClean="0"/>
              <a:t/>
            </a:r>
            <a:br>
              <a:rPr lang="en-US" dirty="0" smtClean="0"/>
            </a:br>
            <a:r>
              <a:rPr lang="en-US" dirty="0"/>
              <a:t/>
            </a:r>
            <a:br>
              <a:rPr lang="en-US" dirty="0"/>
            </a:br>
            <a:r>
              <a:rPr lang="en-US" sz="2800" dirty="0" smtClean="0"/>
              <a:t>-Mahatma Gandhi</a:t>
            </a:r>
            <a:endParaRPr lang="en-US" sz="2800" dirty="0"/>
          </a:p>
        </p:txBody>
      </p:sp>
      <p:sp>
        <p:nvSpPr>
          <p:cNvPr id="4" name="Slide Number Placeholder 3"/>
          <p:cNvSpPr>
            <a:spLocks noGrp="1"/>
          </p:cNvSpPr>
          <p:nvPr>
            <p:ph type="sldNum" sz="quarter" idx="12"/>
          </p:nvPr>
        </p:nvSpPr>
        <p:spPr/>
        <p:txBody>
          <a:bodyPr/>
          <a:lstStyle/>
          <a:p>
            <a:fld id="{B3679824-FD02-4D89-8527-CDC6CBD22F09}" type="slidenum">
              <a:rPr lang="en-US" smtClean="0"/>
              <a:t>27</a:t>
            </a:fld>
            <a:endParaRPr lang="en-US"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5600" y="3815515"/>
            <a:ext cx="2059085" cy="26805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00543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Interactive Activities</a:t>
            </a:r>
            <a:endParaRPr lang="en-US" dirty="0"/>
          </a:p>
        </p:txBody>
      </p:sp>
      <p:sp>
        <p:nvSpPr>
          <p:cNvPr id="3" name="Content Placeholder 2"/>
          <p:cNvSpPr>
            <a:spLocks noGrp="1"/>
          </p:cNvSpPr>
          <p:nvPr>
            <p:ph idx="1"/>
          </p:nvPr>
        </p:nvSpPr>
        <p:spPr/>
        <p:txBody>
          <a:bodyPr>
            <a:normAutofit fontScale="25000" lnSpcReduction="20000"/>
          </a:bodyPr>
          <a:lstStyle/>
          <a:p>
            <a:pPr marL="0" indent="0">
              <a:buNone/>
            </a:pPr>
            <a:r>
              <a:rPr lang="en-US" sz="4900" b="1" u="sng" dirty="0"/>
              <a:t>SOUND STATION</a:t>
            </a:r>
          </a:p>
          <a:p>
            <a:pPr marL="0" indent="0">
              <a:buNone/>
            </a:pPr>
            <a:r>
              <a:rPr lang="en-US" sz="3600" b="1" dirty="0"/>
              <a:t> </a:t>
            </a:r>
            <a:endParaRPr lang="en-US" sz="3600" dirty="0"/>
          </a:p>
          <a:p>
            <a:pPr marL="0" indent="0">
              <a:buNone/>
            </a:pPr>
            <a:r>
              <a:rPr lang="en-US" sz="3600" b="1" dirty="0"/>
              <a:t>Have participants put</a:t>
            </a:r>
            <a:r>
              <a:rPr lang="en-US" sz="3600" dirty="0"/>
              <a:t> </a:t>
            </a:r>
            <a:r>
              <a:rPr lang="en-US" sz="3600" b="1" dirty="0"/>
              <a:t>on a pair of headphones. An adult will turn on the music player. For the next 20 seconds, try talking to the participant sitting across from you while they have music playing in their headphones. One side of the table will listen to the CD, while the other side attempts to talk with the table of “listeners”. Then you will switch roles.</a:t>
            </a:r>
            <a:endParaRPr lang="en-US" sz="3600" dirty="0"/>
          </a:p>
          <a:p>
            <a:pPr marL="0" indent="0">
              <a:buNone/>
            </a:pPr>
            <a:r>
              <a:rPr lang="en-US" sz="3600" b="1" dirty="0"/>
              <a:t> </a:t>
            </a:r>
            <a:endParaRPr lang="en-US" sz="3600" dirty="0"/>
          </a:p>
          <a:p>
            <a:pPr marL="0" indent="0">
              <a:buNone/>
            </a:pPr>
            <a:r>
              <a:rPr lang="en-US" sz="3600" b="1" dirty="0"/>
              <a:t>ASK THEM:</a:t>
            </a:r>
            <a:r>
              <a:rPr lang="en-US" sz="3600" dirty="0"/>
              <a:t> On a scale of 1 to 5 (5 means “very hard to have a conversation” and 1 means “not hard to have a conversation”), rate how you felt during the conversation.</a:t>
            </a:r>
          </a:p>
          <a:p>
            <a:pPr marL="0" indent="0">
              <a:buNone/>
            </a:pPr>
            <a:r>
              <a:rPr lang="en-US" sz="3600" dirty="0"/>
              <a:t> </a:t>
            </a:r>
          </a:p>
          <a:p>
            <a:pPr marL="0" indent="0">
              <a:buNone/>
            </a:pPr>
            <a:r>
              <a:rPr lang="en-US" sz="3600" b="1" dirty="0"/>
              <a:t>INFORMATION:</a:t>
            </a:r>
            <a:endParaRPr lang="en-US" sz="3600" dirty="0"/>
          </a:p>
          <a:p>
            <a:pPr marL="0" indent="0">
              <a:buNone/>
            </a:pPr>
            <a:r>
              <a:rPr lang="en-US" sz="3600" dirty="0"/>
              <a:t>This is the most commonly recognized form of sensory impairment. Hearing </a:t>
            </a:r>
            <a:r>
              <a:rPr lang="en-US" sz="3600" dirty="0" smtClean="0"/>
              <a:t>impairments can </a:t>
            </a:r>
            <a:r>
              <a:rPr lang="en-US" sz="3600" dirty="0"/>
              <a:t>affect someone's ability to </a:t>
            </a:r>
            <a:r>
              <a:rPr lang="en-US" sz="3600" dirty="0">
                <a:hlinkClick r:id="rId3"/>
              </a:rPr>
              <a:t>communicate</a:t>
            </a:r>
            <a:r>
              <a:rPr lang="en-US" sz="3600" dirty="0"/>
              <a:t> and possibly also their balance. </a:t>
            </a:r>
            <a:r>
              <a:rPr lang="en-US" sz="3600" dirty="0" smtClean="0"/>
              <a:t>People with </a:t>
            </a:r>
            <a:r>
              <a:rPr lang="en-US" sz="3600" dirty="0"/>
              <a:t>Autism may experience the following</a:t>
            </a:r>
            <a:r>
              <a:rPr lang="en-US" sz="3600" dirty="0" smtClean="0"/>
              <a:t>:</a:t>
            </a:r>
          </a:p>
          <a:p>
            <a:pPr marL="0" indent="0">
              <a:buNone/>
            </a:pPr>
            <a:endParaRPr lang="en-US" sz="3600" dirty="0"/>
          </a:p>
          <a:p>
            <a:pPr marL="0" indent="0">
              <a:buNone/>
            </a:pPr>
            <a:r>
              <a:rPr lang="en-US" sz="3600" b="1" dirty="0"/>
              <a:t>under- sensitive to sound:</a:t>
            </a:r>
            <a:endParaRPr lang="en-US" sz="3600" dirty="0"/>
          </a:p>
          <a:p>
            <a:pPr marL="0" lvl="0" indent="0">
              <a:buNone/>
            </a:pPr>
            <a:r>
              <a:rPr lang="en-US" sz="3600" dirty="0"/>
              <a:t>*They may only hear sounds in one ear, having only partial hearing or none at all in the other.</a:t>
            </a:r>
          </a:p>
          <a:p>
            <a:pPr marL="0" lvl="0" indent="0">
              <a:buNone/>
            </a:pPr>
            <a:r>
              <a:rPr lang="en-US" sz="3600" dirty="0"/>
              <a:t>*They may not acknowledge particular sounds.</a:t>
            </a:r>
          </a:p>
          <a:p>
            <a:pPr marL="0" lvl="0" indent="0">
              <a:buNone/>
            </a:pPr>
            <a:r>
              <a:rPr lang="en-US" sz="3600" dirty="0"/>
              <a:t>*They might enjoy crowded, noisy places or bang doors and objects.</a:t>
            </a:r>
          </a:p>
          <a:p>
            <a:pPr marL="0" lvl="0" indent="0">
              <a:buNone/>
            </a:pPr>
            <a:r>
              <a:rPr lang="en-US" sz="3600" dirty="0"/>
              <a:t> </a:t>
            </a:r>
          </a:p>
          <a:p>
            <a:pPr marL="0" indent="0">
              <a:buNone/>
            </a:pPr>
            <a:r>
              <a:rPr lang="en-US" sz="3600" b="1" dirty="0"/>
              <a:t>over- sensitive to sound:</a:t>
            </a:r>
            <a:endParaRPr lang="en-US" sz="3600" dirty="0"/>
          </a:p>
          <a:p>
            <a:pPr marL="0" lvl="0" indent="0">
              <a:buNone/>
            </a:pPr>
            <a:r>
              <a:rPr lang="en-US" sz="3600" dirty="0"/>
              <a:t>*Noise can be magnified and sounds become distorted and muddled</a:t>
            </a:r>
            <a:r>
              <a:rPr lang="en-US" sz="3600" dirty="0" smtClean="0"/>
              <a:t>.</a:t>
            </a:r>
            <a:r>
              <a:rPr lang="en-US" sz="3600" dirty="0"/>
              <a:t> </a:t>
            </a:r>
          </a:p>
          <a:p>
            <a:pPr marL="0" lvl="0" indent="0">
              <a:buNone/>
            </a:pPr>
            <a:r>
              <a:rPr lang="en-US" sz="3600" dirty="0"/>
              <a:t>*People with Autism are so sensitive to sound that they can, for example, hear distant conversations as if they are in the conversation</a:t>
            </a:r>
            <a:r>
              <a:rPr lang="en-US" sz="3600" dirty="0" smtClean="0"/>
              <a:t>.</a:t>
            </a:r>
          </a:p>
          <a:p>
            <a:pPr marL="0" lvl="0" indent="0">
              <a:buNone/>
            </a:pPr>
            <a:r>
              <a:rPr lang="en-US" sz="3600" dirty="0" smtClean="0"/>
              <a:t>*</a:t>
            </a:r>
            <a:r>
              <a:rPr lang="en-US" sz="3600" dirty="0"/>
              <a:t>People with Autism may have an inability to cut out sounds – notably </a:t>
            </a:r>
            <a:r>
              <a:rPr lang="en-US" sz="3600" dirty="0" smtClean="0"/>
              <a:t>background noise</a:t>
            </a:r>
            <a:r>
              <a:rPr lang="en-US" sz="3600" dirty="0"/>
              <a:t>, which often leads to difficulties concentrating. Sometimes having good </a:t>
            </a:r>
            <a:r>
              <a:rPr lang="en-US" sz="3600" dirty="0" smtClean="0"/>
              <a:t> hearing </a:t>
            </a:r>
            <a:r>
              <a:rPr lang="en-US" sz="3600" dirty="0"/>
              <a:t>means that all of the different noises get really LOUD and distracting </a:t>
            </a:r>
            <a:r>
              <a:rPr lang="en-US" sz="3600" dirty="0" smtClean="0"/>
              <a:t>and it </a:t>
            </a:r>
            <a:r>
              <a:rPr lang="en-US" sz="3600" dirty="0"/>
              <a:t>can hurt their ears. They may hit their heads to deal with the noises</a:t>
            </a:r>
            <a:r>
              <a:rPr lang="en-US" sz="3600" dirty="0" smtClean="0"/>
              <a:t>.</a:t>
            </a:r>
          </a:p>
          <a:p>
            <a:pPr marL="0" lvl="0" indent="0">
              <a:buNone/>
            </a:pPr>
            <a:r>
              <a:rPr lang="en-US" sz="3600" dirty="0" smtClean="0"/>
              <a:t>*</a:t>
            </a:r>
            <a:r>
              <a:rPr lang="en-US" sz="3600" dirty="0"/>
              <a:t>People with Autism might cover their ears or say words to themselves to focus </a:t>
            </a:r>
            <a:r>
              <a:rPr lang="en-US" sz="3600" dirty="0" smtClean="0"/>
              <a:t>on something </a:t>
            </a:r>
            <a:r>
              <a:rPr lang="en-US" sz="3600" dirty="0"/>
              <a:t>else so that the noises they hear don’t seem so loud. </a:t>
            </a:r>
          </a:p>
          <a:p>
            <a:pPr marL="0" indent="0">
              <a:buNone/>
            </a:pPr>
            <a:r>
              <a:rPr lang="en-US" sz="3600" dirty="0"/>
              <a:t>  </a:t>
            </a:r>
          </a:p>
          <a:p>
            <a:pPr marL="0" indent="0">
              <a:buNone/>
            </a:pPr>
            <a:r>
              <a:rPr lang="en-US" sz="3600" dirty="0"/>
              <a:t> </a:t>
            </a:r>
          </a:p>
          <a:p>
            <a:pPr marL="0" indent="0">
              <a:buNone/>
            </a:pPr>
            <a:r>
              <a:rPr lang="en-US" sz="3600" b="1" dirty="0"/>
              <a:t>Ways to </a:t>
            </a:r>
            <a:r>
              <a:rPr lang="en-US" sz="3600" b="1" dirty="0" smtClean="0"/>
              <a:t>help:</a:t>
            </a:r>
          </a:p>
          <a:p>
            <a:pPr marL="0" indent="0">
              <a:buNone/>
            </a:pPr>
            <a:endParaRPr lang="en-US" sz="3600" dirty="0"/>
          </a:p>
          <a:p>
            <a:pPr marL="0" lvl="0" indent="0">
              <a:buNone/>
            </a:pPr>
            <a:r>
              <a:rPr lang="en-US" sz="3600" dirty="0" smtClean="0"/>
              <a:t>Under-sensitivity</a:t>
            </a:r>
            <a:r>
              <a:rPr lang="en-US" sz="3600" dirty="0"/>
              <a:t>: </a:t>
            </a:r>
            <a:endParaRPr lang="en-US" sz="3600" dirty="0" smtClean="0"/>
          </a:p>
          <a:p>
            <a:pPr marL="274320" lvl="1" indent="0">
              <a:buNone/>
            </a:pPr>
            <a:r>
              <a:rPr lang="en-US" sz="3600" dirty="0" smtClean="0"/>
              <a:t>Use</a:t>
            </a:r>
            <a:r>
              <a:rPr lang="en-US" sz="3600" dirty="0"/>
              <a:t> </a:t>
            </a:r>
            <a:r>
              <a:rPr lang="en-US" sz="3600" dirty="0" smtClean="0"/>
              <a:t>visual supports to </a:t>
            </a:r>
            <a:r>
              <a:rPr lang="en-US" sz="3600" dirty="0"/>
              <a:t>back up verbal information.</a:t>
            </a:r>
          </a:p>
          <a:p>
            <a:pPr marL="1188720" lvl="5" indent="0">
              <a:buNone/>
            </a:pPr>
            <a:r>
              <a:rPr lang="en-US" sz="3600" dirty="0"/>
              <a:t>     </a:t>
            </a:r>
          </a:p>
          <a:p>
            <a:pPr marL="0" indent="0">
              <a:buNone/>
            </a:pPr>
            <a:r>
              <a:rPr lang="en-US" sz="3600" dirty="0"/>
              <a:t>Over-sensitivity: </a:t>
            </a:r>
          </a:p>
          <a:p>
            <a:pPr marL="274320" lvl="1" indent="0">
              <a:buNone/>
            </a:pPr>
            <a:r>
              <a:rPr lang="en-US" sz="3600" dirty="0" smtClean="0"/>
              <a:t>Shut </a:t>
            </a:r>
            <a:r>
              <a:rPr lang="en-US" sz="3600" dirty="0"/>
              <a:t>doors and windows to reduce </a:t>
            </a:r>
            <a:r>
              <a:rPr lang="en-US" sz="3600" dirty="0" smtClean="0"/>
              <a:t>external sounds.  </a:t>
            </a:r>
          </a:p>
          <a:p>
            <a:pPr marL="274320" lvl="1" indent="0">
              <a:buNone/>
            </a:pPr>
            <a:r>
              <a:rPr lang="en-US" sz="3600" dirty="0" smtClean="0"/>
              <a:t>Prepare a person before going into the noise.  </a:t>
            </a:r>
          </a:p>
          <a:p>
            <a:pPr marL="274320" lvl="1" indent="0">
              <a:buNone/>
            </a:pPr>
            <a:r>
              <a:rPr lang="en-US" sz="3600" dirty="0" smtClean="0"/>
              <a:t>Suggest </a:t>
            </a:r>
            <a:r>
              <a:rPr lang="en-US" sz="3600" dirty="0"/>
              <a:t>that they wear </a:t>
            </a:r>
            <a:r>
              <a:rPr lang="en-US" sz="3600" dirty="0" smtClean="0"/>
              <a:t>earplugs.  </a:t>
            </a:r>
          </a:p>
          <a:p>
            <a:pPr marL="274320" lvl="1" indent="0">
              <a:buNone/>
            </a:pPr>
            <a:r>
              <a:rPr lang="en-US" sz="3600" dirty="0" smtClean="0"/>
              <a:t>Lower </a:t>
            </a:r>
            <a:r>
              <a:rPr lang="en-US" sz="3600" dirty="0"/>
              <a:t>your own speaking voice</a:t>
            </a:r>
          </a:p>
        </p:txBody>
      </p:sp>
      <p:sp>
        <p:nvSpPr>
          <p:cNvPr id="4" name="Slide Number Placeholder 3"/>
          <p:cNvSpPr>
            <a:spLocks noGrp="1"/>
          </p:cNvSpPr>
          <p:nvPr>
            <p:ph type="sldNum" sz="quarter" idx="12"/>
          </p:nvPr>
        </p:nvSpPr>
        <p:spPr/>
        <p:txBody>
          <a:bodyPr/>
          <a:lstStyle/>
          <a:p>
            <a:fld id="{B3679824-FD02-4D89-8527-CDC6CBD22F09}" type="slidenum">
              <a:rPr lang="en-US" smtClean="0"/>
              <a:t>28</a:t>
            </a:fld>
            <a:endParaRPr lang="en-US" dirty="0"/>
          </a:p>
        </p:txBody>
      </p:sp>
    </p:spTree>
    <p:extLst>
      <p:ext uri="{BB962C8B-B14F-4D97-AF65-F5344CB8AC3E}">
        <p14:creationId xmlns:p14="http://schemas.microsoft.com/office/powerpoint/2010/main" val="3658120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Interactive Activities</a:t>
            </a:r>
            <a:endParaRPr lang="en-US" dirty="0"/>
          </a:p>
        </p:txBody>
      </p:sp>
      <p:sp>
        <p:nvSpPr>
          <p:cNvPr id="3" name="Content Placeholder 2"/>
          <p:cNvSpPr>
            <a:spLocks noGrp="1"/>
          </p:cNvSpPr>
          <p:nvPr>
            <p:ph idx="1"/>
          </p:nvPr>
        </p:nvSpPr>
        <p:spPr/>
        <p:txBody>
          <a:bodyPr>
            <a:noAutofit/>
          </a:bodyPr>
          <a:lstStyle/>
          <a:p>
            <a:pPr marL="0" indent="0">
              <a:buNone/>
            </a:pPr>
            <a:r>
              <a:rPr lang="en-US" sz="1200" b="1" u="sng" dirty="0"/>
              <a:t>SIGHT STATION</a:t>
            </a:r>
          </a:p>
          <a:p>
            <a:pPr marL="0" indent="0">
              <a:buNone/>
            </a:pPr>
            <a:r>
              <a:rPr lang="en-US" sz="800" b="1" dirty="0"/>
              <a:t> </a:t>
            </a:r>
            <a:endParaRPr lang="en-US" sz="800" dirty="0"/>
          </a:p>
          <a:p>
            <a:pPr marL="0" indent="0">
              <a:buNone/>
            </a:pPr>
            <a:r>
              <a:rPr lang="en-US" sz="900" b="1" dirty="0"/>
              <a:t>Have participants put on blindfold or black goggles. After 15/20 seconds, have them remove goggles, asking them to try to not blink for 15 seconds.</a:t>
            </a:r>
            <a:endParaRPr lang="en-US" sz="900" dirty="0"/>
          </a:p>
          <a:p>
            <a:pPr marL="0" indent="0">
              <a:buNone/>
            </a:pPr>
            <a:r>
              <a:rPr lang="en-US" sz="900" b="1" dirty="0"/>
              <a:t> </a:t>
            </a:r>
            <a:endParaRPr lang="en-US" sz="900" dirty="0"/>
          </a:p>
          <a:p>
            <a:pPr marL="0" indent="0">
              <a:buNone/>
            </a:pPr>
            <a:r>
              <a:rPr lang="en-US" sz="900" b="1" dirty="0"/>
              <a:t>ASK THEM</a:t>
            </a:r>
            <a:r>
              <a:rPr lang="en-US" sz="900" dirty="0"/>
              <a:t>: On a scale of 1 to 5 (5 means “you had to rub your eyes, or your eyes started to tear up,” and 1 means “you felt no discomfort at all”), rate yourself on how sensitive your eyes were to the light.</a:t>
            </a:r>
          </a:p>
          <a:p>
            <a:pPr marL="0" indent="0">
              <a:buNone/>
            </a:pPr>
            <a:r>
              <a:rPr lang="en-US" sz="900" dirty="0"/>
              <a:t> </a:t>
            </a:r>
          </a:p>
          <a:p>
            <a:pPr marL="0" indent="0">
              <a:buNone/>
            </a:pPr>
            <a:r>
              <a:rPr lang="en-US" sz="900" b="1" dirty="0"/>
              <a:t>INFORMATION:</a:t>
            </a:r>
            <a:endParaRPr lang="en-US" sz="900" dirty="0"/>
          </a:p>
          <a:p>
            <a:pPr marL="0" indent="0">
              <a:buNone/>
            </a:pPr>
            <a:r>
              <a:rPr lang="en-US" sz="900" b="1" dirty="0"/>
              <a:t>under-sensitive to light:</a:t>
            </a:r>
            <a:endParaRPr lang="en-US" sz="900" dirty="0"/>
          </a:p>
          <a:p>
            <a:pPr marL="0" indent="0">
              <a:buNone/>
            </a:pPr>
            <a:r>
              <a:rPr lang="en-US" sz="900" dirty="0"/>
              <a:t>*Objects appear quite dark, or lose some of their features.</a:t>
            </a:r>
          </a:p>
          <a:p>
            <a:pPr marL="0" lvl="0" indent="0">
              <a:buNone/>
            </a:pPr>
            <a:r>
              <a:rPr lang="en-US" sz="900" dirty="0" smtClean="0"/>
              <a:t>*</a:t>
            </a:r>
            <a:r>
              <a:rPr lang="en-US" sz="900" dirty="0"/>
              <a:t>Main vision is blurred but peripheral vision quite sharp.</a:t>
            </a:r>
          </a:p>
          <a:p>
            <a:pPr marL="0" lvl="0" indent="0">
              <a:buNone/>
            </a:pPr>
            <a:r>
              <a:rPr lang="en-US" sz="900" dirty="0" smtClean="0"/>
              <a:t>*</a:t>
            </a:r>
            <a:r>
              <a:rPr lang="en-US" sz="900" dirty="0"/>
              <a:t>An object in front of them is magnified but things on the </a:t>
            </a:r>
            <a:r>
              <a:rPr lang="en-US" sz="900" dirty="0" smtClean="0"/>
              <a:t>periphery are </a:t>
            </a:r>
            <a:r>
              <a:rPr lang="en-US" sz="900" dirty="0"/>
              <a:t>blurred.</a:t>
            </a:r>
          </a:p>
          <a:p>
            <a:pPr marL="0" lvl="0" indent="0">
              <a:buNone/>
            </a:pPr>
            <a:r>
              <a:rPr lang="en-US" sz="900" dirty="0" smtClean="0"/>
              <a:t>*</a:t>
            </a:r>
            <a:r>
              <a:rPr lang="en-US" sz="900" dirty="0"/>
              <a:t>Poor depth perception – problems with throwing and catching; clumsiness.</a:t>
            </a:r>
          </a:p>
          <a:p>
            <a:pPr marL="0" lvl="0" indent="0">
              <a:buNone/>
            </a:pPr>
            <a:r>
              <a:rPr lang="en-US" sz="900" dirty="0"/>
              <a:t> </a:t>
            </a:r>
          </a:p>
          <a:p>
            <a:pPr marL="0" indent="0">
              <a:buNone/>
            </a:pPr>
            <a:r>
              <a:rPr lang="en-US" sz="900" b="1" dirty="0"/>
              <a:t>over-sensitive to light:</a:t>
            </a:r>
            <a:endParaRPr lang="en-US" sz="900" dirty="0"/>
          </a:p>
          <a:p>
            <a:pPr marL="0" lvl="0" indent="0">
              <a:buNone/>
            </a:pPr>
            <a:r>
              <a:rPr lang="en-US" sz="900" dirty="0" smtClean="0"/>
              <a:t>*</a:t>
            </a:r>
            <a:r>
              <a:rPr lang="en-US" sz="900" dirty="0"/>
              <a:t>Distorted vision: objects and bright lights can appear to jump around.</a:t>
            </a:r>
          </a:p>
          <a:p>
            <a:pPr marL="0" lvl="0" indent="0">
              <a:buNone/>
            </a:pPr>
            <a:r>
              <a:rPr lang="en-US" sz="900" dirty="0" smtClean="0"/>
              <a:t>*</a:t>
            </a:r>
            <a:r>
              <a:rPr lang="en-US" sz="900" dirty="0"/>
              <a:t>Images may fragment or break apart</a:t>
            </a:r>
          </a:p>
          <a:p>
            <a:pPr marL="0" lvl="0" indent="0">
              <a:buNone/>
            </a:pPr>
            <a:r>
              <a:rPr lang="en-US" sz="900" dirty="0" smtClean="0"/>
              <a:t>*</a:t>
            </a:r>
            <a:r>
              <a:rPr lang="en-US" sz="900" dirty="0"/>
              <a:t>Easier and more pleasurable to focus on a detail rather than the </a:t>
            </a:r>
            <a:r>
              <a:rPr lang="en-US" sz="900" dirty="0" smtClean="0"/>
              <a:t>whole objects</a:t>
            </a:r>
          </a:p>
          <a:p>
            <a:pPr marL="0" lvl="0" indent="0">
              <a:buNone/>
            </a:pPr>
            <a:r>
              <a:rPr lang="en-US" sz="900" dirty="0" smtClean="0"/>
              <a:t>*Your friends with autism see a lot of small things that other people  </a:t>
            </a:r>
            <a:r>
              <a:rPr lang="en-US" sz="900" dirty="0"/>
              <a:t>don’t notice like every single color in a room</a:t>
            </a:r>
            <a:r>
              <a:rPr lang="en-US" sz="900" dirty="0" smtClean="0"/>
              <a:t>.</a:t>
            </a:r>
          </a:p>
          <a:p>
            <a:pPr marL="0" lvl="0" indent="0">
              <a:buNone/>
            </a:pPr>
            <a:r>
              <a:rPr lang="en-US" sz="900" dirty="0" smtClean="0"/>
              <a:t>•</a:t>
            </a:r>
            <a:r>
              <a:rPr lang="en-US" sz="900" dirty="0"/>
              <a:t>When something is out of place, they may become upset. They </a:t>
            </a:r>
            <a:r>
              <a:rPr lang="en-US" sz="900" dirty="0" smtClean="0"/>
              <a:t>might </a:t>
            </a:r>
            <a:r>
              <a:rPr lang="en-US" sz="900" dirty="0"/>
              <a:t>cry or flap their hands, twist their bodies, or tap on a desk. </a:t>
            </a:r>
            <a:r>
              <a:rPr lang="en-US" sz="900" dirty="0" smtClean="0"/>
              <a:t>This is </a:t>
            </a:r>
            <a:r>
              <a:rPr lang="en-US" sz="900" dirty="0"/>
              <a:t>for comfort.</a:t>
            </a:r>
          </a:p>
          <a:p>
            <a:pPr marL="0" indent="0">
              <a:buNone/>
            </a:pPr>
            <a:r>
              <a:rPr lang="en-US" sz="900" dirty="0"/>
              <a:t>  </a:t>
            </a:r>
          </a:p>
          <a:p>
            <a:pPr marL="0" indent="0">
              <a:buNone/>
            </a:pPr>
            <a:r>
              <a:rPr lang="en-US" sz="900" b="1" dirty="0"/>
              <a:t>Ways to </a:t>
            </a:r>
            <a:r>
              <a:rPr lang="en-US" sz="900" b="1" dirty="0" smtClean="0"/>
              <a:t>help</a:t>
            </a:r>
          </a:p>
          <a:p>
            <a:pPr marL="0" indent="0">
              <a:buNone/>
            </a:pPr>
            <a:endParaRPr lang="en-US" sz="900" b="1" dirty="0"/>
          </a:p>
          <a:p>
            <a:pPr marL="0" indent="0">
              <a:buNone/>
            </a:pPr>
            <a:r>
              <a:rPr lang="en-US" sz="900" dirty="0" smtClean="0"/>
              <a:t>Small changes to the environment can </a:t>
            </a:r>
            <a:r>
              <a:rPr lang="en-US" sz="900" dirty="0"/>
              <a:t>make a difference.</a:t>
            </a:r>
          </a:p>
          <a:p>
            <a:pPr marL="0" indent="0">
              <a:buNone/>
            </a:pPr>
            <a:r>
              <a:rPr lang="en-US" sz="900" dirty="0"/>
              <a:t>Three points to remember are:</a:t>
            </a:r>
          </a:p>
          <a:p>
            <a:pPr marL="274320" lvl="1" indent="0">
              <a:buNone/>
            </a:pPr>
            <a:r>
              <a:rPr lang="en-US" sz="900" b="1" dirty="0"/>
              <a:t>*be aware:</a:t>
            </a:r>
            <a:r>
              <a:rPr lang="en-US" sz="900" dirty="0"/>
              <a:t> look at the environment to see if it is creating difficulties for people with Autism. Can you change anything?</a:t>
            </a:r>
          </a:p>
          <a:p>
            <a:pPr marL="274320" lvl="1" indent="0">
              <a:buNone/>
            </a:pPr>
            <a:r>
              <a:rPr lang="en-US" sz="900" b="1" dirty="0"/>
              <a:t>*be prepared: </a:t>
            </a:r>
            <a:r>
              <a:rPr lang="en-US" sz="900" dirty="0"/>
              <a:t>tell people with Autism about possible </a:t>
            </a:r>
            <a:r>
              <a:rPr lang="en-US" sz="900" dirty="0" smtClean="0"/>
              <a:t>sensory stimuli </a:t>
            </a:r>
            <a:r>
              <a:rPr lang="en-US" sz="900" dirty="0"/>
              <a:t>they may experience in different environments.</a:t>
            </a:r>
          </a:p>
          <a:p>
            <a:pPr marL="274320" lvl="1" indent="0">
              <a:buNone/>
            </a:pPr>
            <a:r>
              <a:rPr lang="en-US" sz="900" dirty="0" smtClean="0"/>
              <a:t>*</a:t>
            </a:r>
            <a:r>
              <a:rPr lang="en-US" sz="900" b="1" dirty="0"/>
              <a:t>be understanding and kind: </a:t>
            </a:r>
            <a:r>
              <a:rPr lang="en-US" sz="900" dirty="0"/>
              <a:t>ask the person if they need to </a:t>
            </a:r>
            <a:r>
              <a:rPr lang="en-US" sz="900" dirty="0" smtClean="0"/>
              <a:t>step out </a:t>
            </a:r>
            <a:r>
              <a:rPr lang="en-US" sz="900" dirty="0"/>
              <a:t>of the room for a moment, they may not be able to </a:t>
            </a:r>
            <a:r>
              <a:rPr lang="en-US" sz="900" dirty="0" smtClean="0"/>
              <a:t>recognize </a:t>
            </a:r>
            <a:r>
              <a:rPr lang="en-US" sz="900" dirty="0"/>
              <a:t>what is causing </a:t>
            </a:r>
            <a:r>
              <a:rPr lang="en-US" sz="900" dirty="0" smtClean="0"/>
              <a:t>their uneasiness</a:t>
            </a:r>
            <a:r>
              <a:rPr lang="en-US" sz="900" dirty="0"/>
              <a:t>.</a:t>
            </a:r>
          </a:p>
        </p:txBody>
      </p:sp>
      <p:sp>
        <p:nvSpPr>
          <p:cNvPr id="4" name="Slide Number Placeholder 3"/>
          <p:cNvSpPr>
            <a:spLocks noGrp="1"/>
          </p:cNvSpPr>
          <p:nvPr>
            <p:ph type="sldNum" sz="quarter" idx="12"/>
          </p:nvPr>
        </p:nvSpPr>
        <p:spPr/>
        <p:txBody>
          <a:bodyPr/>
          <a:lstStyle/>
          <a:p>
            <a:fld id="{B3679824-FD02-4D89-8527-CDC6CBD22F09}" type="slidenum">
              <a:rPr lang="en-US" smtClean="0"/>
              <a:t>29</a:t>
            </a:fld>
            <a:endParaRPr lang="en-US" dirty="0"/>
          </a:p>
        </p:txBody>
      </p:sp>
    </p:spTree>
    <p:extLst>
      <p:ext uri="{BB962C8B-B14F-4D97-AF65-F5344CB8AC3E}">
        <p14:creationId xmlns:p14="http://schemas.microsoft.com/office/powerpoint/2010/main" val="23904682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8229600" cy="381000"/>
          </a:xfrm>
        </p:spPr>
        <p:txBody>
          <a:bodyPr>
            <a:normAutofit/>
          </a:bodyPr>
          <a:lstStyle/>
          <a:p>
            <a:r>
              <a:rPr lang="en-US" sz="1800" dirty="0" smtClean="0"/>
              <a:t>Sign In (Print Your Name)</a:t>
            </a:r>
            <a:endParaRPr lang="en-US" sz="1800" dirty="0"/>
          </a:p>
        </p:txBody>
      </p:sp>
      <p:sp>
        <p:nvSpPr>
          <p:cNvPr id="4" name="Slide Number Placeholder 3"/>
          <p:cNvSpPr>
            <a:spLocks noGrp="1"/>
          </p:cNvSpPr>
          <p:nvPr>
            <p:ph type="sldNum" sz="quarter" idx="12"/>
          </p:nvPr>
        </p:nvSpPr>
        <p:spPr/>
        <p:txBody>
          <a:bodyPr/>
          <a:lstStyle/>
          <a:p>
            <a:fld id="{B3679824-FD02-4D89-8527-CDC6CBD22F09}" type="slidenum">
              <a:rPr lang="en-US" smtClean="0"/>
              <a:t>3</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862316232"/>
              </p:ext>
            </p:extLst>
          </p:nvPr>
        </p:nvGraphicFramePr>
        <p:xfrm>
          <a:off x="381000" y="990600"/>
          <a:ext cx="4038600" cy="5562600"/>
        </p:xfrm>
        <a:graphic>
          <a:graphicData uri="http://schemas.openxmlformats.org/drawingml/2006/table">
            <a:tbl>
              <a:tblPr firstRow="1" bandRow="1">
                <a:tableStyleId>{5C22544A-7EE6-4342-B048-85BDC9FD1C3A}</a:tableStyleId>
              </a:tblPr>
              <a:tblGrid>
                <a:gridCol w="1981200"/>
                <a:gridCol w="2057400"/>
              </a:tblGrid>
              <a:tr h="370840">
                <a:tc>
                  <a:txBody>
                    <a:bodyPr/>
                    <a:lstStyle/>
                    <a:p>
                      <a:r>
                        <a:rPr lang="en-US" dirty="0" smtClean="0"/>
                        <a:t>First Name</a:t>
                      </a:r>
                      <a:endParaRPr lang="en-US" dirty="0"/>
                    </a:p>
                  </a:txBody>
                  <a:tcPr/>
                </a:tc>
                <a:tc>
                  <a:txBody>
                    <a:bodyPr/>
                    <a:lstStyle/>
                    <a:p>
                      <a:r>
                        <a:rPr lang="en-US" dirty="0" smtClean="0"/>
                        <a:t>Last Name</a:t>
                      </a:r>
                      <a:endParaRPr lang="en-US" dirty="0"/>
                    </a:p>
                  </a:txBody>
                  <a:tcPr/>
                </a:tc>
              </a:tr>
              <a:tr h="370840">
                <a:tc>
                  <a:txBody>
                    <a:bodyPr/>
                    <a:lstStyle/>
                    <a:p>
                      <a:endParaRPr lang="en-US" dirty="0"/>
                    </a:p>
                  </a:txBody>
                  <a:tcPr/>
                </a:tc>
                <a:tc>
                  <a:txBody>
                    <a:bodyPr/>
                    <a:lstStyle/>
                    <a:p>
                      <a:endParaRPr lang="en-US"/>
                    </a:p>
                  </a:txBody>
                  <a:tcPr/>
                </a:tc>
              </a:tr>
              <a:tr h="370840">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r>
              <a:tr h="370840">
                <a:tc>
                  <a:txBody>
                    <a:bodyPr/>
                    <a:lstStyle/>
                    <a:p>
                      <a:endParaRPr lang="en-US"/>
                    </a:p>
                  </a:txBody>
                  <a:tcPr/>
                </a:tc>
                <a:tc>
                  <a:txBody>
                    <a:bodyPr/>
                    <a:lstStyle/>
                    <a:p>
                      <a:endParaRPr lang="en-US" dirty="0"/>
                    </a:p>
                  </a:txBody>
                  <a:tcPr/>
                </a:tc>
              </a:tr>
              <a:tr h="370840">
                <a:tc>
                  <a:txBody>
                    <a:bodyPr/>
                    <a:lstStyle/>
                    <a:p>
                      <a:endParaRPr lang="en-US"/>
                    </a:p>
                  </a:txBody>
                  <a:tcPr/>
                </a:tc>
                <a:tc>
                  <a:txBody>
                    <a:bodyPr/>
                    <a:lstStyle/>
                    <a:p>
                      <a:endParaRPr lang="en-US" dirty="0"/>
                    </a:p>
                  </a:txBody>
                  <a:tcPr/>
                </a:tc>
              </a:tr>
              <a:tr h="370840">
                <a:tc>
                  <a:txBody>
                    <a:bodyPr/>
                    <a:lstStyle/>
                    <a:p>
                      <a:endParaRPr lang="en-US"/>
                    </a:p>
                  </a:txBody>
                  <a:tcPr/>
                </a:tc>
                <a:tc>
                  <a:txBody>
                    <a:bodyPr/>
                    <a:lstStyle/>
                    <a:p>
                      <a:endParaRPr lang="en-US" dirty="0"/>
                    </a:p>
                  </a:txBody>
                  <a:tcPr/>
                </a:tc>
              </a:tr>
              <a:tr h="370840">
                <a:tc>
                  <a:txBody>
                    <a:bodyPr/>
                    <a:lstStyle/>
                    <a:p>
                      <a:endParaRPr lang="en-US"/>
                    </a:p>
                  </a:txBody>
                  <a:tcPr/>
                </a:tc>
                <a:tc>
                  <a:txBody>
                    <a:bodyPr/>
                    <a:lstStyle/>
                    <a:p>
                      <a:endParaRPr lang="en-US" dirty="0"/>
                    </a:p>
                  </a:txBody>
                  <a:tcPr/>
                </a:tc>
              </a:tr>
              <a:tr h="370840">
                <a:tc>
                  <a:txBody>
                    <a:bodyPr/>
                    <a:lstStyle/>
                    <a:p>
                      <a:endParaRPr lang="en-US"/>
                    </a:p>
                  </a:txBody>
                  <a:tcPr/>
                </a:tc>
                <a:tc>
                  <a:txBody>
                    <a:bodyPr/>
                    <a:lstStyle/>
                    <a:p>
                      <a:endParaRPr lang="en-US" dirty="0"/>
                    </a:p>
                  </a:txBody>
                  <a:tcPr/>
                </a:tc>
              </a:tr>
              <a:tr h="370840">
                <a:tc>
                  <a:txBody>
                    <a:bodyPr/>
                    <a:lstStyle/>
                    <a:p>
                      <a:endParaRPr lang="en-US"/>
                    </a:p>
                  </a:txBody>
                  <a:tcPr/>
                </a:tc>
                <a:tc>
                  <a:txBody>
                    <a:bodyPr/>
                    <a:lstStyle/>
                    <a:p>
                      <a:endParaRPr lang="en-US" dirty="0"/>
                    </a:p>
                  </a:txBody>
                  <a:tcPr/>
                </a:tc>
              </a:tr>
              <a:tr h="370840">
                <a:tc>
                  <a:txBody>
                    <a:bodyPr/>
                    <a:lstStyle/>
                    <a:p>
                      <a:endParaRPr lang="en-US"/>
                    </a:p>
                  </a:txBody>
                  <a:tcPr/>
                </a:tc>
                <a:tc>
                  <a:txBody>
                    <a:bodyPr/>
                    <a:lstStyle/>
                    <a:p>
                      <a:endParaRPr lang="en-US" dirty="0"/>
                    </a:p>
                  </a:txBody>
                  <a:tcPr/>
                </a:tc>
              </a:tr>
              <a:tr h="370840">
                <a:tc>
                  <a:txBody>
                    <a:bodyPr/>
                    <a:lstStyle/>
                    <a:p>
                      <a:endParaRPr lang="en-US"/>
                    </a:p>
                  </a:txBody>
                  <a:tcPr/>
                </a:tc>
                <a:tc>
                  <a:txBody>
                    <a:bodyPr/>
                    <a:lstStyle/>
                    <a:p>
                      <a:endParaRPr lang="en-US" dirty="0"/>
                    </a:p>
                  </a:txBody>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780535642"/>
              </p:ext>
            </p:extLst>
          </p:nvPr>
        </p:nvGraphicFramePr>
        <p:xfrm>
          <a:off x="4648200" y="990600"/>
          <a:ext cx="4038600" cy="5557520"/>
        </p:xfrm>
        <a:graphic>
          <a:graphicData uri="http://schemas.openxmlformats.org/drawingml/2006/table">
            <a:tbl>
              <a:tblPr firstRow="1" bandRow="1">
                <a:tableStyleId>{5C22544A-7EE6-4342-B048-85BDC9FD1C3A}</a:tableStyleId>
              </a:tblPr>
              <a:tblGrid>
                <a:gridCol w="1981200"/>
                <a:gridCol w="2057400"/>
              </a:tblGrid>
              <a:tr h="294640">
                <a:tc>
                  <a:txBody>
                    <a:bodyPr/>
                    <a:lstStyle/>
                    <a:p>
                      <a:r>
                        <a:rPr lang="en-US" dirty="0" smtClean="0"/>
                        <a:t>First Name</a:t>
                      </a:r>
                      <a:endParaRPr lang="en-US" dirty="0"/>
                    </a:p>
                  </a:txBody>
                  <a:tcPr/>
                </a:tc>
                <a:tc>
                  <a:txBody>
                    <a:bodyPr/>
                    <a:lstStyle/>
                    <a:p>
                      <a:r>
                        <a:rPr lang="en-US" dirty="0" smtClean="0"/>
                        <a:t>Last Name</a:t>
                      </a:r>
                      <a:endParaRPr lang="en-US" dirty="0"/>
                    </a:p>
                  </a:txBody>
                  <a:tcPr/>
                </a:tc>
              </a:tr>
              <a:tr h="370840">
                <a:tc>
                  <a:txBody>
                    <a:bodyPr/>
                    <a:lstStyle/>
                    <a:p>
                      <a:endParaRPr lang="en-US" dirty="0"/>
                    </a:p>
                  </a:txBody>
                  <a:tcPr/>
                </a:tc>
                <a:tc>
                  <a:txBody>
                    <a:bodyPr/>
                    <a:lstStyle/>
                    <a:p>
                      <a:endParaRPr lang="en-US"/>
                    </a:p>
                  </a:txBody>
                  <a:tcPr/>
                </a:tc>
              </a:tr>
              <a:tr h="370840">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r>
              <a:tr h="370840">
                <a:tc>
                  <a:txBody>
                    <a:bodyPr/>
                    <a:lstStyle/>
                    <a:p>
                      <a:endParaRPr lang="en-US"/>
                    </a:p>
                  </a:txBody>
                  <a:tcPr/>
                </a:tc>
                <a:tc>
                  <a:txBody>
                    <a:bodyPr/>
                    <a:lstStyle/>
                    <a:p>
                      <a:endParaRPr lang="en-US" dirty="0"/>
                    </a:p>
                  </a:txBody>
                  <a:tcPr/>
                </a:tc>
              </a:tr>
              <a:tr h="370840">
                <a:tc>
                  <a:txBody>
                    <a:bodyPr/>
                    <a:lstStyle/>
                    <a:p>
                      <a:endParaRPr lang="en-US"/>
                    </a:p>
                  </a:txBody>
                  <a:tcPr/>
                </a:tc>
                <a:tc>
                  <a:txBody>
                    <a:bodyPr/>
                    <a:lstStyle/>
                    <a:p>
                      <a:endParaRPr lang="en-US" dirty="0"/>
                    </a:p>
                  </a:txBody>
                  <a:tcPr/>
                </a:tc>
              </a:tr>
              <a:tr h="370840">
                <a:tc>
                  <a:txBody>
                    <a:bodyPr/>
                    <a:lstStyle/>
                    <a:p>
                      <a:endParaRPr lang="en-US"/>
                    </a:p>
                  </a:txBody>
                  <a:tcPr/>
                </a:tc>
                <a:tc>
                  <a:txBody>
                    <a:bodyPr/>
                    <a:lstStyle/>
                    <a:p>
                      <a:endParaRPr lang="en-US" dirty="0"/>
                    </a:p>
                  </a:txBody>
                  <a:tcPr/>
                </a:tc>
              </a:tr>
              <a:tr h="370840">
                <a:tc>
                  <a:txBody>
                    <a:bodyPr/>
                    <a:lstStyle/>
                    <a:p>
                      <a:endParaRPr lang="en-US"/>
                    </a:p>
                  </a:txBody>
                  <a:tcPr/>
                </a:tc>
                <a:tc>
                  <a:txBody>
                    <a:bodyPr/>
                    <a:lstStyle/>
                    <a:p>
                      <a:endParaRPr lang="en-US" dirty="0"/>
                    </a:p>
                  </a:txBody>
                  <a:tcPr/>
                </a:tc>
              </a:tr>
              <a:tr h="370840">
                <a:tc>
                  <a:txBody>
                    <a:bodyPr/>
                    <a:lstStyle/>
                    <a:p>
                      <a:endParaRPr lang="en-US"/>
                    </a:p>
                  </a:txBody>
                  <a:tcPr/>
                </a:tc>
                <a:tc>
                  <a:txBody>
                    <a:bodyPr/>
                    <a:lstStyle/>
                    <a:p>
                      <a:endParaRPr lang="en-US" dirty="0"/>
                    </a:p>
                  </a:txBody>
                  <a:tcPr/>
                </a:tc>
              </a:tr>
              <a:tr h="370840">
                <a:tc>
                  <a:txBody>
                    <a:bodyPr/>
                    <a:lstStyle/>
                    <a:p>
                      <a:endParaRPr lang="en-US"/>
                    </a:p>
                  </a:txBody>
                  <a:tcPr/>
                </a:tc>
                <a:tc>
                  <a:txBody>
                    <a:bodyPr/>
                    <a:lstStyle/>
                    <a:p>
                      <a:endParaRPr lang="en-US" dirty="0"/>
                    </a:p>
                  </a:txBody>
                  <a:tcPr/>
                </a:tc>
              </a:tr>
              <a:tr h="370840">
                <a:tc>
                  <a:txBody>
                    <a:bodyPr/>
                    <a:lstStyle/>
                    <a:p>
                      <a:endParaRPr lang="en-US"/>
                    </a:p>
                  </a:txBody>
                  <a:tcPr/>
                </a:tc>
                <a:tc>
                  <a:txBody>
                    <a:bodyPr/>
                    <a:lstStyle/>
                    <a:p>
                      <a:endParaRPr lang="en-US" dirty="0"/>
                    </a:p>
                  </a:txBody>
                  <a:tcPr/>
                </a:tc>
              </a:tr>
              <a:tr h="370840">
                <a:tc>
                  <a:txBody>
                    <a:bodyPr/>
                    <a:lstStyle/>
                    <a:p>
                      <a:endParaRPr lang="en-US"/>
                    </a:p>
                  </a:txBody>
                  <a:tcPr/>
                </a:tc>
                <a:tc>
                  <a:txBody>
                    <a:bodyPr/>
                    <a:lstStyle/>
                    <a:p>
                      <a:endParaRPr lang="en-US" dirty="0"/>
                    </a:p>
                  </a:txBody>
                  <a:tcPr/>
                </a:tc>
              </a:tr>
            </a:tbl>
          </a:graphicData>
        </a:graphic>
      </p:graphicFrame>
    </p:spTree>
    <p:extLst>
      <p:ext uri="{BB962C8B-B14F-4D97-AF65-F5344CB8AC3E}">
        <p14:creationId xmlns:p14="http://schemas.microsoft.com/office/powerpoint/2010/main" val="41195025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Interactive Activities</a:t>
            </a:r>
            <a:endParaRPr lang="en-US" dirty="0"/>
          </a:p>
        </p:txBody>
      </p:sp>
      <p:sp>
        <p:nvSpPr>
          <p:cNvPr id="3" name="Content Placeholder 2"/>
          <p:cNvSpPr>
            <a:spLocks noGrp="1"/>
          </p:cNvSpPr>
          <p:nvPr>
            <p:ph idx="1"/>
          </p:nvPr>
        </p:nvSpPr>
        <p:spPr/>
        <p:txBody>
          <a:bodyPr>
            <a:noAutofit/>
          </a:bodyPr>
          <a:lstStyle/>
          <a:p>
            <a:pPr marL="0" indent="0">
              <a:buNone/>
            </a:pPr>
            <a:r>
              <a:rPr lang="en-US" sz="1200" b="1" u="sng" dirty="0"/>
              <a:t>TASTE STATION</a:t>
            </a:r>
          </a:p>
          <a:p>
            <a:pPr marL="0" indent="0">
              <a:buNone/>
            </a:pPr>
            <a:r>
              <a:rPr lang="en-US" sz="800" b="1" dirty="0"/>
              <a:t> </a:t>
            </a:r>
            <a:endParaRPr lang="en-US" sz="800" dirty="0"/>
          </a:p>
          <a:p>
            <a:pPr marL="0" indent="0">
              <a:buNone/>
            </a:pPr>
            <a:r>
              <a:rPr lang="en-US" sz="900" b="1" dirty="0"/>
              <a:t>Give participants a piece of sour candy. Have them suck on the piece of sour candy for 15 seconds without eating or chewing or spitting out.</a:t>
            </a:r>
            <a:endParaRPr lang="en-US" sz="900" dirty="0"/>
          </a:p>
          <a:p>
            <a:pPr marL="0" indent="0">
              <a:buNone/>
            </a:pPr>
            <a:r>
              <a:rPr lang="en-US" sz="900" dirty="0"/>
              <a:t> </a:t>
            </a:r>
          </a:p>
          <a:p>
            <a:pPr marL="0" indent="0">
              <a:buNone/>
            </a:pPr>
            <a:r>
              <a:rPr lang="en-US" sz="900" b="1" dirty="0"/>
              <a:t>ASK THEM:</a:t>
            </a:r>
            <a:r>
              <a:rPr lang="en-US" sz="900" dirty="0"/>
              <a:t> On a scale of 1 to 5 (5 equals “you had to spit it out,” and 1 equals “you liked the taste”), rate yourself on how sensitive you were to the taste of the candy.</a:t>
            </a:r>
          </a:p>
          <a:p>
            <a:pPr marL="0" indent="0">
              <a:buNone/>
            </a:pPr>
            <a:r>
              <a:rPr lang="en-US" sz="900" b="1" dirty="0"/>
              <a:t> </a:t>
            </a:r>
            <a:endParaRPr lang="en-US" sz="900" dirty="0"/>
          </a:p>
          <a:p>
            <a:pPr marL="0" indent="0">
              <a:buNone/>
            </a:pPr>
            <a:r>
              <a:rPr lang="en-US" sz="900" b="1" dirty="0"/>
              <a:t>INFORMATION:</a:t>
            </a:r>
            <a:endParaRPr lang="en-US" sz="900" dirty="0"/>
          </a:p>
          <a:p>
            <a:pPr marL="0" indent="0">
              <a:buNone/>
            </a:pPr>
            <a:r>
              <a:rPr lang="en-US" sz="900" dirty="0" smtClean="0"/>
              <a:t>Chemical </a:t>
            </a:r>
            <a:r>
              <a:rPr lang="en-US" sz="900" dirty="0"/>
              <a:t>receptors in the tongue tell us about different tastes - sweet, sour, spicy and so on. People with an ASD may experience the following differences</a:t>
            </a:r>
            <a:r>
              <a:rPr lang="en-US" sz="900" dirty="0" smtClean="0"/>
              <a:t>.</a:t>
            </a:r>
          </a:p>
          <a:p>
            <a:pPr marL="0" indent="0">
              <a:buNone/>
            </a:pPr>
            <a:endParaRPr lang="en-US" sz="900" dirty="0"/>
          </a:p>
          <a:p>
            <a:pPr marL="0" indent="0">
              <a:buNone/>
            </a:pPr>
            <a:r>
              <a:rPr lang="en-US" sz="900" b="1" dirty="0"/>
              <a:t>Under-sensitivity to taste:</a:t>
            </a:r>
            <a:endParaRPr lang="en-US" sz="900" dirty="0"/>
          </a:p>
          <a:p>
            <a:pPr marL="0" lvl="0" indent="0">
              <a:buNone/>
            </a:pPr>
            <a:r>
              <a:rPr lang="en-US" sz="900" dirty="0" smtClean="0"/>
              <a:t>*</a:t>
            </a:r>
            <a:r>
              <a:rPr lang="en-US" sz="900" dirty="0"/>
              <a:t>Likes very spicy foods</a:t>
            </a:r>
            <a:r>
              <a:rPr lang="en-US" sz="900" dirty="0" smtClean="0"/>
              <a:t>.</a:t>
            </a:r>
          </a:p>
          <a:p>
            <a:pPr marL="0" lvl="0" indent="0">
              <a:buNone/>
            </a:pPr>
            <a:r>
              <a:rPr lang="en-US" sz="900" dirty="0" smtClean="0"/>
              <a:t>*</a:t>
            </a:r>
            <a:r>
              <a:rPr lang="en-US" sz="900" dirty="0"/>
              <a:t>Eats everything - soil, grass, Play-dough. This is known </a:t>
            </a:r>
            <a:r>
              <a:rPr lang="en-US" sz="900" dirty="0" smtClean="0"/>
              <a:t>as pica.</a:t>
            </a:r>
            <a:endParaRPr lang="en-US" sz="900" dirty="0"/>
          </a:p>
          <a:p>
            <a:pPr marL="0" lvl="0" indent="0">
              <a:buNone/>
            </a:pPr>
            <a:r>
              <a:rPr lang="en-US" sz="900" dirty="0"/>
              <a:t> </a:t>
            </a:r>
          </a:p>
          <a:p>
            <a:pPr marL="0" indent="0">
              <a:buNone/>
            </a:pPr>
            <a:r>
              <a:rPr lang="en-US" sz="900" b="1" dirty="0"/>
              <a:t>Over-sensitivity to taste</a:t>
            </a:r>
            <a:r>
              <a:rPr lang="en-US" sz="900" b="1" dirty="0" smtClean="0"/>
              <a:t>:</a:t>
            </a:r>
            <a:endParaRPr lang="en-US" sz="900" dirty="0"/>
          </a:p>
          <a:p>
            <a:pPr marL="0" indent="0">
              <a:buNone/>
            </a:pPr>
            <a:r>
              <a:rPr lang="en-US" sz="900" dirty="0" smtClean="0"/>
              <a:t>*</a:t>
            </a:r>
            <a:r>
              <a:rPr lang="en-US" sz="900" dirty="0"/>
              <a:t>Finds some flavors and foods too strong and overpowering because </a:t>
            </a:r>
            <a:r>
              <a:rPr lang="en-US" sz="900" dirty="0" smtClean="0"/>
              <a:t>of very sensitive taste buds. Has a restricted diet.</a:t>
            </a:r>
          </a:p>
          <a:p>
            <a:pPr marL="0" indent="0">
              <a:buNone/>
            </a:pPr>
            <a:r>
              <a:rPr lang="en-US" sz="900" dirty="0" smtClean="0"/>
              <a:t>*</a:t>
            </a:r>
            <a:r>
              <a:rPr lang="en-US" sz="900" dirty="0"/>
              <a:t>Certain textures cause discomfort; some children will only eat </a:t>
            </a:r>
            <a:r>
              <a:rPr lang="en-US" sz="900" dirty="0" smtClean="0"/>
              <a:t> smooth  </a:t>
            </a:r>
            <a:r>
              <a:rPr lang="en-US" sz="900" dirty="0"/>
              <a:t>foods like mashed potatoes or ice-cream or plain noodles.</a:t>
            </a:r>
          </a:p>
          <a:p>
            <a:pPr marL="0" indent="0">
              <a:buNone/>
            </a:pPr>
            <a:r>
              <a:rPr lang="en-US" sz="900" dirty="0"/>
              <a:t> </a:t>
            </a:r>
            <a:r>
              <a:rPr lang="en-US" sz="900" dirty="0" smtClean="0"/>
              <a:t>*</a:t>
            </a:r>
            <a:r>
              <a:rPr lang="en-US" sz="900" dirty="0"/>
              <a:t>People with sensitive tastes can vomit and feel sick at the taste of </a:t>
            </a:r>
            <a:r>
              <a:rPr lang="en-US" sz="900" dirty="0" smtClean="0"/>
              <a:t>certain </a:t>
            </a:r>
            <a:r>
              <a:rPr lang="en-US" sz="900" dirty="0"/>
              <a:t>textures or flavors of food.</a:t>
            </a:r>
          </a:p>
          <a:p>
            <a:pPr marL="0" indent="0">
              <a:buNone/>
            </a:pPr>
            <a:r>
              <a:rPr lang="en-US" sz="900" dirty="0"/>
              <a:t> </a:t>
            </a:r>
          </a:p>
          <a:p>
            <a:pPr marL="0" indent="0">
              <a:buNone/>
            </a:pPr>
            <a:r>
              <a:rPr lang="en-US" sz="900" dirty="0"/>
              <a:t> </a:t>
            </a:r>
          </a:p>
          <a:p>
            <a:pPr marL="0" indent="0">
              <a:buNone/>
            </a:pPr>
            <a:r>
              <a:rPr lang="en-US" sz="900" b="1" dirty="0"/>
              <a:t>Ways to </a:t>
            </a:r>
            <a:r>
              <a:rPr lang="en-US" sz="900" b="1" dirty="0" smtClean="0"/>
              <a:t>help</a:t>
            </a:r>
          </a:p>
          <a:p>
            <a:pPr marL="0" indent="0">
              <a:buNone/>
            </a:pPr>
            <a:endParaRPr lang="en-US" sz="900" b="1" dirty="0"/>
          </a:p>
          <a:p>
            <a:pPr marL="0" indent="0">
              <a:buNone/>
            </a:pPr>
            <a:r>
              <a:rPr lang="en-US" sz="900" dirty="0"/>
              <a:t>*Do not mix sauces in foods. Let people put their own sauces on food like   spaghetti and spaghetti sauce, or ketchup on burgers.</a:t>
            </a:r>
          </a:p>
          <a:p>
            <a:pPr marL="0" indent="0">
              <a:buNone/>
            </a:pPr>
            <a:r>
              <a:rPr lang="en-US" sz="900" dirty="0"/>
              <a:t>*Ask the person with Autism what foods they like. Ask a parent what foods can be eaten by their child with Autism. Provide a fruit alternative.</a:t>
            </a:r>
          </a:p>
          <a:p>
            <a:pPr marL="0" indent="0">
              <a:buNone/>
            </a:pPr>
            <a:r>
              <a:rPr lang="en-US" sz="900" dirty="0"/>
              <a:t>*Never make fun of a person with special dietary needs or assume they are being picky eaters</a:t>
            </a:r>
            <a:r>
              <a:rPr lang="en-US" sz="900" dirty="0" smtClean="0"/>
              <a:t>.</a:t>
            </a:r>
            <a:endParaRPr lang="en-US" sz="800" dirty="0"/>
          </a:p>
        </p:txBody>
      </p:sp>
      <p:sp>
        <p:nvSpPr>
          <p:cNvPr id="4" name="Slide Number Placeholder 3"/>
          <p:cNvSpPr>
            <a:spLocks noGrp="1"/>
          </p:cNvSpPr>
          <p:nvPr>
            <p:ph type="sldNum" sz="quarter" idx="12"/>
          </p:nvPr>
        </p:nvSpPr>
        <p:spPr/>
        <p:txBody>
          <a:bodyPr/>
          <a:lstStyle/>
          <a:p>
            <a:fld id="{B3679824-FD02-4D89-8527-CDC6CBD22F09}" type="slidenum">
              <a:rPr lang="en-US" smtClean="0"/>
              <a:t>30</a:t>
            </a:fld>
            <a:endParaRPr lang="en-US" dirty="0"/>
          </a:p>
        </p:txBody>
      </p:sp>
    </p:spTree>
    <p:extLst>
      <p:ext uri="{BB962C8B-B14F-4D97-AF65-F5344CB8AC3E}">
        <p14:creationId xmlns:p14="http://schemas.microsoft.com/office/powerpoint/2010/main" val="65619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Interactive Activities</a:t>
            </a:r>
            <a:endParaRPr lang="en-US" dirty="0"/>
          </a:p>
        </p:txBody>
      </p:sp>
      <p:sp>
        <p:nvSpPr>
          <p:cNvPr id="3" name="Content Placeholder 2"/>
          <p:cNvSpPr>
            <a:spLocks noGrp="1"/>
          </p:cNvSpPr>
          <p:nvPr>
            <p:ph idx="1"/>
          </p:nvPr>
        </p:nvSpPr>
        <p:spPr/>
        <p:txBody>
          <a:bodyPr>
            <a:noAutofit/>
          </a:bodyPr>
          <a:lstStyle/>
          <a:p>
            <a:pPr marL="0" indent="0">
              <a:buNone/>
            </a:pPr>
            <a:r>
              <a:rPr lang="en-US" sz="1200" b="1" u="sng" dirty="0"/>
              <a:t>SMELL STATION</a:t>
            </a:r>
          </a:p>
          <a:p>
            <a:pPr marL="0" indent="0">
              <a:buNone/>
            </a:pPr>
            <a:endParaRPr lang="en-US" sz="900" dirty="0"/>
          </a:p>
          <a:p>
            <a:pPr marL="0" indent="0">
              <a:buNone/>
            </a:pPr>
            <a:r>
              <a:rPr lang="en-US" sz="900" b="1" dirty="0"/>
              <a:t>Spray a perfume card with the room freshener spray. Have participant hold card under their nose for at least 20 seconds</a:t>
            </a:r>
            <a:r>
              <a:rPr lang="en-US" sz="900" dirty="0"/>
              <a:t>.</a:t>
            </a:r>
          </a:p>
          <a:p>
            <a:pPr marL="0" indent="0">
              <a:buNone/>
            </a:pPr>
            <a:endParaRPr lang="en-US" sz="900" dirty="0"/>
          </a:p>
          <a:p>
            <a:pPr marL="0" indent="0">
              <a:buNone/>
            </a:pPr>
            <a:endParaRPr lang="en-US" sz="900" dirty="0"/>
          </a:p>
          <a:p>
            <a:pPr marL="0" indent="0">
              <a:buNone/>
            </a:pPr>
            <a:r>
              <a:rPr lang="en-US" sz="900" b="1" dirty="0"/>
              <a:t>ASK THEM: </a:t>
            </a:r>
            <a:r>
              <a:rPr lang="en-US" sz="900" dirty="0"/>
              <a:t>On a scale of 1 to 5 (5 means “you were coughing or gagging,” and 1 means “the smell didn’t bother you at all”), rate yourself on how sensitive you were to the smell.</a:t>
            </a:r>
          </a:p>
          <a:p>
            <a:pPr marL="0" indent="0">
              <a:buNone/>
            </a:pPr>
            <a:endParaRPr lang="en-US" sz="900" dirty="0"/>
          </a:p>
          <a:p>
            <a:pPr marL="0" indent="0">
              <a:buNone/>
            </a:pPr>
            <a:r>
              <a:rPr lang="en-US" sz="900" b="1" dirty="0"/>
              <a:t>INFORMATION:</a:t>
            </a:r>
          </a:p>
          <a:p>
            <a:pPr marL="0" indent="0">
              <a:buNone/>
            </a:pPr>
            <a:r>
              <a:rPr lang="en-US" sz="900" dirty="0" smtClean="0"/>
              <a:t>Chemical </a:t>
            </a:r>
            <a:r>
              <a:rPr lang="en-US" sz="900" dirty="0"/>
              <a:t>receptors in the nose tell us about smells in our immediate environment. Smell is the first sense we rely upon. People with an ASD may experience the following differences</a:t>
            </a:r>
            <a:r>
              <a:rPr lang="en-US" sz="900" dirty="0" smtClean="0"/>
              <a:t>.</a:t>
            </a:r>
          </a:p>
          <a:p>
            <a:pPr marL="0" indent="0">
              <a:buNone/>
            </a:pPr>
            <a:endParaRPr lang="en-US" sz="900" dirty="0"/>
          </a:p>
          <a:p>
            <a:pPr marL="0" indent="0">
              <a:buNone/>
            </a:pPr>
            <a:r>
              <a:rPr lang="en-US" sz="900" b="1" dirty="0"/>
              <a:t>Under-sensitivity to smell:</a:t>
            </a:r>
          </a:p>
          <a:p>
            <a:pPr marL="0" indent="0">
              <a:buNone/>
            </a:pPr>
            <a:r>
              <a:rPr lang="en-US" sz="900" dirty="0" smtClean="0"/>
              <a:t>*</a:t>
            </a:r>
            <a:r>
              <a:rPr lang="en-US" sz="900" dirty="0"/>
              <a:t>Some people have no sense of smell and fail to notice extreme </a:t>
            </a:r>
            <a:r>
              <a:rPr lang="en-US" sz="900" dirty="0" smtClean="0"/>
              <a:t>odors </a:t>
            </a:r>
            <a:r>
              <a:rPr lang="en-US" sz="900" dirty="0"/>
              <a:t>(this can include their own body odor).</a:t>
            </a:r>
          </a:p>
          <a:p>
            <a:pPr marL="0" indent="0">
              <a:buNone/>
            </a:pPr>
            <a:r>
              <a:rPr lang="en-US" sz="900" dirty="0" smtClean="0"/>
              <a:t>*</a:t>
            </a:r>
            <a:r>
              <a:rPr lang="en-US" sz="900" dirty="0"/>
              <a:t>Some people may lick things to get a better sense of what they </a:t>
            </a:r>
            <a:r>
              <a:rPr lang="en-US" sz="900" dirty="0" smtClean="0"/>
              <a:t>are. </a:t>
            </a:r>
          </a:p>
          <a:p>
            <a:pPr marL="0" indent="0">
              <a:buNone/>
            </a:pPr>
            <a:endParaRPr lang="en-US" sz="900" dirty="0"/>
          </a:p>
          <a:p>
            <a:pPr marL="0" indent="0">
              <a:buNone/>
            </a:pPr>
            <a:r>
              <a:rPr lang="en-US" sz="900" b="1" dirty="0" smtClean="0"/>
              <a:t>Over-sensitivity </a:t>
            </a:r>
            <a:r>
              <a:rPr lang="en-US" sz="900" b="1" dirty="0"/>
              <a:t>to smell:</a:t>
            </a:r>
          </a:p>
          <a:p>
            <a:pPr marL="0" indent="0">
              <a:buNone/>
            </a:pPr>
            <a:r>
              <a:rPr lang="en-US" sz="900" dirty="0" smtClean="0"/>
              <a:t>*</a:t>
            </a:r>
            <a:r>
              <a:rPr lang="en-US" sz="900" dirty="0"/>
              <a:t>Smells can be intense and overpowering. This can cause </a:t>
            </a:r>
            <a:r>
              <a:rPr lang="en-US" sz="900" dirty="0" smtClean="0"/>
              <a:t>toileting </a:t>
            </a:r>
            <a:r>
              <a:rPr lang="en-US" sz="900" dirty="0"/>
              <a:t>problems.</a:t>
            </a:r>
          </a:p>
          <a:p>
            <a:pPr marL="0" indent="0">
              <a:buNone/>
            </a:pPr>
            <a:r>
              <a:rPr lang="en-US" sz="900" dirty="0" smtClean="0"/>
              <a:t>*</a:t>
            </a:r>
            <a:r>
              <a:rPr lang="en-US" sz="900" dirty="0"/>
              <a:t>Dislikes people with distinctive perfumes, shampoos, etc.</a:t>
            </a:r>
          </a:p>
          <a:p>
            <a:pPr marL="0" indent="0">
              <a:buNone/>
            </a:pPr>
            <a:r>
              <a:rPr lang="en-US" sz="900" dirty="0" smtClean="0"/>
              <a:t>*</a:t>
            </a:r>
            <a:r>
              <a:rPr lang="en-US" sz="900" dirty="0"/>
              <a:t>Dislikes certain foods. May vomit or get physically ill at the smell of </a:t>
            </a:r>
            <a:r>
              <a:rPr lang="en-US" sz="900" dirty="0" smtClean="0"/>
              <a:t>certain </a:t>
            </a:r>
            <a:r>
              <a:rPr lang="en-US" sz="900" dirty="0"/>
              <a:t>foods</a:t>
            </a:r>
            <a:r>
              <a:rPr lang="en-US" sz="900" dirty="0" smtClean="0"/>
              <a:t>.</a:t>
            </a:r>
            <a:endParaRPr lang="en-US" sz="900" dirty="0"/>
          </a:p>
          <a:p>
            <a:pPr marL="0" indent="0">
              <a:buNone/>
            </a:pPr>
            <a:endParaRPr lang="en-US" sz="900" dirty="0"/>
          </a:p>
          <a:p>
            <a:pPr marL="0" indent="0">
              <a:buNone/>
            </a:pPr>
            <a:r>
              <a:rPr lang="en-US" sz="900" b="1" dirty="0"/>
              <a:t>Ways to </a:t>
            </a:r>
            <a:r>
              <a:rPr lang="en-US" sz="900" b="1" dirty="0" smtClean="0"/>
              <a:t>help</a:t>
            </a:r>
          </a:p>
          <a:p>
            <a:pPr marL="0" indent="0">
              <a:buNone/>
            </a:pPr>
            <a:endParaRPr lang="en-US" sz="900" dirty="0"/>
          </a:p>
          <a:p>
            <a:pPr marL="0" indent="0">
              <a:buNone/>
            </a:pPr>
            <a:r>
              <a:rPr lang="en-US" sz="900" dirty="0"/>
              <a:t>*Ask a parent or the person with Autism if certain smells irritates them.</a:t>
            </a:r>
          </a:p>
          <a:p>
            <a:pPr marL="0" indent="0">
              <a:buNone/>
            </a:pPr>
            <a:r>
              <a:rPr lang="en-US" sz="900" dirty="0"/>
              <a:t>*Be kind. If a person with Autism has body odor, give them a gentle message.</a:t>
            </a:r>
          </a:p>
          <a:p>
            <a:pPr marL="0" indent="0">
              <a:buNone/>
            </a:pPr>
            <a:r>
              <a:rPr lang="en-US" sz="900" dirty="0"/>
              <a:t>*If you know a certain food bothers a person, give them notice that the food will be served before it is served to allow person to leave area.</a:t>
            </a:r>
          </a:p>
          <a:p>
            <a:pPr marL="0" indent="0">
              <a:buNone/>
            </a:pPr>
            <a:r>
              <a:rPr lang="en-US" sz="900" dirty="0"/>
              <a:t>*Use unscented detergents or shampoos, avoid wearing perfume, make the environment as fragrance-free as possible.</a:t>
            </a:r>
          </a:p>
          <a:p>
            <a:pPr marL="0" indent="0">
              <a:buNone/>
            </a:pPr>
            <a:endParaRPr lang="en-US" sz="800" dirty="0"/>
          </a:p>
        </p:txBody>
      </p:sp>
      <p:sp>
        <p:nvSpPr>
          <p:cNvPr id="4" name="Slide Number Placeholder 3"/>
          <p:cNvSpPr>
            <a:spLocks noGrp="1"/>
          </p:cNvSpPr>
          <p:nvPr>
            <p:ph type="sldNum" sz="quarter" idx="12"/>
          </p:nvPr>
        </p:nvSpPr>
        <p:spPr/>
        <p:txBody>
          <a:bodyPr/>
          <a:lstStyle/>
          <a:p>
            <a:fld id="{B3679824-FD02-4D89-8527-CDC6CBD22F09}" type="slidenum">
              <a:rPr lang="en-US" smtClean="0"/>
              <a:t>31</a:t>
            </a:fld>
            <a:endParaRPr lang="en-US" dirty="0"/>
          </a:p>
        </p:txBody>
      </p:sp>
    </p:spTree>
    <p:extLst>
      <p:ext uri="{BB962C8B-B14F-4D97-AF65-F5344CB8AC3E}">
        <p14:creationId xmlns:p14="http://schemas.microsoft.com/office/powerpoint/2010/main" val="33036977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Interactive Activities</a:t>
            </a:r>
            <a:endParaRPr lang="en-US" dirty="0"/>
          </a:p>
        </p:txBody>
      </p:sp>
      <p:sp>
        <p:nvSpPr>
          <p:cNvPr id="3" name="Content Placeholder 2"/>
          <p:cNvSpPr>
            <a:spLocks noGrp="1"/>
          </p:cNvSpPr>
          <p:nvPr>
            <p:ph idx="1"/>
          </p:nvPr>
        </p:nvSpPr>
        <p:spPr/>
        <p:txBody>
          <a:bodyPr>
            <a:noAutofit/>
          </a:bodyPr>
          <a:lstStyle/>
          <a:p>
            <a:pPr marL="0" indent="0">
              <a:buNone/>
            </a:pPr>
            <a:r>
              <a:rPr lang="en-US" sz="1200" b="1" u="sng" dirty="0"/>
              <a:t>TOUCH STATION</a:t>
            </a:r>
          </a:p>
          <a:p>
            <a:pPr marL="0" indent="0">
              <a:buNone/>
            </a:pPr>
            <a:endParaRPr lang="en-US" sz="800" dirty="0"/>
          </a:p>
          <a:p>
            <a:pPr marL="0" indent="0">
              <a:buNone/>
            </a:pPr>
            <a:r>
              <a:rPr lang="en-US" sz="900" b="1" dirty="0"/>
              <a:t>Have the participant feel the sandpaper in the middle of the board. (Texture is from an average touch sensitivity). Now have the participant feel the sandpaper on the right side of board.  (Texture is from under sensitive touch sensitivity). Lastly, have participant feel the sandpaper on the left side of board. (Texture is from over sensitive touch sensory) </a:t>
            </a:r>
          </a:p>
          <a:p>
            <a:pPr marL="0" indent="0">
              <a:buNone/>
            </a:pPr>
            <a:endParaRPr lang="en-US" sz="900" dirty="0"/>
          </a:p>
          <a:p>
            <a:pPr marL="0" indent="0">
              <a:buNone/>
            </a:pPr>
            <a:r>
              <a:rPr lang="en-US" sz="900" b="1" dirty="0"/>
              <a:t>ASK THEM</a:t>
            </a:r>
            <a:r>
              <a:rPr lang="en-US" sz="900" dirty="0"/>
              <a:t>: On a scale of 1 to 5 (5 means “very”, and 1 means “not very much"), rate how much difference you felt between the 2 materials.</a:t>
            </a:r>
          </a:p>
          <a:p>
            <a:pPr marL="0" indent="0">
              <a:buNone/>
            </a:pPr>
            <a:endParaRPr lang="en-US" sz="900" dirty="0"/>
          </a:p>
          <a:p>
            <a:pPr marL="0" indent="0">
              <a:buNone/>
            </a:pPr>
            <a:r>
              <a:rPr lang="en-US" sz="900" b="1" dirty="0"/>
              <a:t>INFORMATION:</a:t>
            </a:r>
          </a:p>
          <a:p>
            <a:pPr marL="0" indent="0">
              <a:buNone/>
            </a:pPr>
            <a:r>
              <a:rPr lang="en-US" sz="900" dirty="0" smtClean="0"/>
              <a:t>Touch </a:t>
            </a:r>
            <a:r>
              <a:rPr lang="en-US" sz="900" dirty="0"/>
              <a:t>is important for social development. It helps us to assess the environment we are in (is an object hot or cold?) and react accordingly. It also allows us to feel pain. People with an ASD may experience the following </a:t>
            </a:r>
            <a:r>
              <a:rPr lang="en-US" sz="900" dirty="0" smtClean="0"/>
              <a:t>differences.</a:t>
            </a:r>
          </a:p>
          <a:p>
            <a:pPr marL="0" indent="0">
              <a:buNone/>
            </a:pPr>
            <a:endParaRPr lang="en-US" sz="900" dirty="0"/>
          </a:p>
          <a:p>
            <a:pPr marL="0" indent="0">
              <a:buNone/>
            </a:pPr>
            <a:r>
              <a:rPr lang="en-US" sz="900" b="1" dirty="0" smtClean="0"/>
              <a:t>Under-sensitivity </a:t>
            </a:r>
            <a:r>
              <a:rPr lang="en-US" sz="900" b="1" dirty="0"/>
              <a:t>to touch</a:t>
            </a:r>
          </a:p>
          <a:p>
            <a:pPr marL="0" indent="0">
              <a:buNone/>
            </a:pPr>
            <a:r>
              <a:rPr lang="en-US" sz="900" dirty="0" smtClean="0"/>
              <a:t>*</a:t>
            </a:r>
            <a:r>
              <a:rPr lang="en-US" sz="900" dirty="0"/>
              <a:t>Holds others tightly - needs to do so before there is a sensation of </a:t>
            </a:r>
            <a:r>
              <a:rPr lang="en-US" sz="900" dirty="0" smtClean="0"/>
              <a:t>having applied </a:t>
            </a:r>
            <a:r>
              <a:rPr lang="en-US" sz="900" dirty="0"/>
              <a:t>any pressure.</a:t>
            </a:r>
          </a:p>
          <a:p>
            <a:pPr marL="0" indent="0">
              <a:buNone/>
            </a:pPr>
            <a:r>
              <a:rPr lang="en-US" sz="900" dirty="0" smtClean="0"/>
              <a:t>*</a:t>
            </a:r>
            <a:r>
              <a:rPr lang="en-US" sz="900" dirty="0"/>
              <a:t>Has a high pain threshold.</a:t>
            </a:r>
          </a:p>
          <a:p>
            <a:pPr marL="0" indent="0">
              <a:buNone/>
            </a:pPr>
            <a:r>
              <a:rPr lang="en-US" sz="900" dirty="0" smtClean="0"/>
              <a:t>*</a:t>
            </a:r>
            <a:r>
              <a:rPr lang="en-US" sz="900" dirty="0"/>
              <a:t>May self-harm: bang head, hit head, pick at lip, pick nails until they bleed.</a:t>
            </a:r>
          </a:p>
          <a:p>
            <a:pPr marL="0" indent="0">
              <a:buNone/>
            </a:pPr>
            <a:r>
              <a:rPr lang="en-US" sz="900" dirty="0" smtClean="0"/>
              <a:t>*</a:t>
            </a:r>
            <a:r>
              <a:rPr lang="en-US" sz="900" dirty="0"/>
              <a:t>Enjoys heavy objects (eg, weighted blankets) on top of them.</a:t>
            </a:r>
          </a:p>
          <a:p>
            <a:pPr marL="0" indent="0">
              <a:buNone/>
            </a:pPr>
            <a:endParaRPr lang="en-US" sz="900" dirty="0"/>
          </a:p>
          <a:p>
            <a:pPr marL="0" indent="0">
              <a:buNone/>
            </a:pPr>
            <a:r>
              <a:rPr lang="en-US" sz="900" b="1" dirty="0"/>
              <a:t>Over-sensitivity to touch</a:t>
            </a:r>
          </a:p>
          <a:p>
            <a:pPr marL="0" indent="0">
              <a:buNone/>
            </a:pPr>
            <a:r>
              <a:rPr lang="en-US" sz="900" dirty="0" smtClean="0"/>
              <a:t>*</a:t>
            </a:r>
            <a:r>
              <a:rPr lang="en-US" sz="900" dirty="0"/>
              <a:t>Touch can be painful and uncomfortable; people may not like to </a:t>
            </a:r>
            <a:r>
              <a:rPr lang="en-US" sz="900" dirty="0" smtClean="0"/>
              <a:t>be touched </a:t>
            </a:r>
            <a:r>
              <a:rPr lang="en-US" sz="900" dirty="0"/>
              <a:t>or hugged and this can affect their relationships with others.</a:t>
            </a:r>
          </a:p>
          <a:p>
            <a:pPr marL="0" indent="0">
              <a:buNone/>
            </a:pPr>
            <a:r>
              <a:rPr lang="en-US" sz="900" dirty="0" smtClean="0"/>
              <a:t>*</a:t>
            </a:r>
            <a:r>
              <a:rPr lang="en-US" sz="900" dirty="0"/>
              <a:t>Dislikes having anything on hands or feet.</a:t>
            </a:r>
          </a:p>
          <a:p>
            <a:pPr marL="0" indent="0">
              <a:buNone/>
            </a:pPr>
            <a:r>
              <a:rPr lang="en-US" sz="900" dirty="0" smtClean="0"/>
              <a:t>*</a:t>
            </a:r>
            <a:r>
              <a:rPr lang="en-US" sz="900" dirty="0"/>
              <a:t>Difficulties brushing and washing hair because head is sensitive.</a:t>
            </a:r>
          </a:p>
          <a:p>
            <a:pPr marL="0" indent="0">
              <a:buNone/>
            </a:pPr>
            <a:r>
              <a:rPr lang="en-US" sz="900" dirty="0" smtClean="0"/>
              <a:t>*</a:t>
            </a:r>
            <a:r>
              <a:rPr lang="en-US" sz="900" dirty="0"/>
              <a:t>Only likes certain types of clothing or textures.</a:t>
            </a:r>
          </a:p>
          <a:p>
            <a:pPr marL="0" indent="0">
              <a:buNone/>
            </a:pPr>
            <a:endParaRPr lang="en-US" sz="900" dirty="0"/>
          </a:p>
          <a:p>
            <a:pPr marL="0" indent="0">
              <a:buNone/>
            </a:pPr>
            <a:r>
              <a:rPr lang="en-US" sz="900" b="1" dirty="0" smtClean="0"/>
              <a:t>Ways </a:t>
            </a:r>
            <a:r>
              <a:rPr lang="en-US" sz="900" b="1" dirty="0"/>
              <a:t>to </a:t>
            </a:r>
            <a:r>
              <a:rPr lang="en-US" sz="900" b="1" dirty="0" smtClean="0"/>
              <a:t>help</a:t>
            </a:r>
          </a:p>
          <a:p>
            <a:pPr marL="0" indent="0">
              <a:buNone/>
            </a:pPr>
            <a:endParaRPr lang="en-US" sz="900" b="1" dirty="0"/>
          </a:p>
          <a:p>
            <a:pPr marL="0" indent="0">
              <a:buNone/>
            </a:pPr>
            <a:r>
              <a:rPr lang="en-US" sz="900" dirty="0" smtClean="0"/>
              <a:t>*</a:t>
            </a:r>
            <a:r>
              <a:rPr lang="en-US" sz="900" dirty="0"/>
              <a:t>Know if a person is under or over sensitive and be careful when </a:t>
            </a:r>
            <a:r>
              <a:rPr lang="en-US" sz="900" dirty="0" smtClean="0"/>
              <a:t>playing games </a:t>
            </a:r>
            <a:r>
              <a:rPr lang="en-US" sz="900" dirty="0"/>
              <a:t>or shaking hands or tapping their shoulder.</a:t>
            </a:r>
          </a:p>
          <a:p>
            <a:pPr marL="0" indent="0">
              <a:buNone/>
            </a:pPr>
            <a:r>
              <a:rPr lang="en-US" sz="900" dirty="0" smtClean="0"/>
              <a:t>*</a:t>
            </a:r>
            <a:r>
              <a:rPr lang="en-US" sz="900" dirty="0"/>
              <a:t>Warn a person if you are about to touch him or her; always approach him </a:t>
            </a:r>
            <a:r>
              <a:rPr lang="en-US" sz="900" dirty="0" smtClean="0"/>
              <a:t> or </a:t>
            </a:r>
            <a:r>
              <a:rPr lang="en-US" sz="900" dirty="0"/>
              <a:t>her from the front.</a:t>
            </a:r>
          </a:p>
          <a:p>
            <a:pPr marL="0" indent="0">
              <a:buNone/>
            </a:pPr>
            <a:r>
              <a:rPr lang="en-US" sz="900" dirty="0" smtClean="0"/>
              <a:t>*</a:t>
            </a:r>
            <a:r>
              <a:rPr lang="en-US" sz="900" dirty="0"/>
              <a:t>Remember that a hug may be painful rather than comforting.</a:t>
            </a:r>
          </a:p>
          <a:p>
            <a:pPr marL="0" indent="0">
              <a:buNone/>
            </a:pPr>
            <a:r>
              <a:rPr lang="en-US" sz="900" dirty="0" smtClean="0"/>
              <a:t>*</a:t>
            </a:r>
            <a:r>
              <a:rPr lang="en-US" sz="900" dirty="0"/>
              <a:t>Allow a person to complete some activities themselves so that they </a:t>
            </a:r>
            <a:r>
              <a:rPr lang="en-US" sz="900" dirty="0" smtClean="0"/>
              <a:t>can do </a:t>
            </a:r>
            <a:r>
              <a:rPr lang="en-US" sz="900" dirty="0"/>
              <a:t>what is comfortable for them.</a:t>
            </a:r>
          </a:p>
          <a:p>
            <a:pPr marL="0" indent="0">
              <a:buNone/>
            </a:pPr>
            <a:endParaRPr lang="en-US" sz="900" dirty="0"/>
          </a:p>
        </p:txBody>
      </p:sp>
      <p:sp>
        <p:nvSpPr>
          <p:cNvPr id="4" name="Slide Number Placeholder 3"/>
          <p:cNvSpPr>
            <a:spLocks noGrp="1"/>
          </p:cNvSpPr>
          <p:nvPr>
            <p:ph type="sldNum" sz="quarter" idx="12"/>
          </p:nvPr>
        </p:nvSpPr>
        <p:spPr/>
        <p:txBody>
          <a:bodyPr/>
          <a:lstStyle/>
          <a:p>
            <a:fld id="{B3679824-FD02-4D89-8527-CDC6CBD22F09}" type="slidenum">
              <a:rPr lang="en-US" smtClean="0"/>
              <a:t>32</a:t>
            </a:fld>
            <a:endParaRPr lang="en-US" dirty="0"/>
          </a:p>
        </p:txBody>
      </p:sp>
    </p:spTree>
    <p:extLst>
      <p:ext uri="{BB962C8B-B14F-4D97-AF65-F5344CB8AC3E}">
        <p14:creationId xmlns:p14="http://schemas.microsoft.com/office/powerpoint/2010/main" val="24604545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Interactive Activities</a:t>
            </a:r>
            <a:endParaRPr lang="en-US" dirty="0"/>
          </a:p>
        </p:txBody>
      </p:sp>
      <p:sp>
        <p:nvSpPr>
          <p:cNvPr id="3" name="Content Placeholder 2"/>
          <p:cNvSpPr>
            <a:spLocks noGrp="1"/>
          </p:cNvSpPr>
          <p:nvPr>
            <p:ph idx="1"/>
          </p:nvPr>
        </p:nvSpPr>
        <p:spPr/>
        <p:txBody>
          <a:bodyPr>
            <a:noAutofit/>
          </a:bodyPr>
          <a:lstStyle/>
          <a:p>
            <a:pPr marL="0" indent="0">
              <a:buNone/>
            </a:pPr>
            <a:r>
              <a:rPr lang="en-US" sz="1200" b="1" u="sng" dirty="0"/>
              <a:t>MOTOR STATION/BODY AWARENESS</a:t>
            </a:r>
          </a:p>
          <a:p>
            <a:pPr marL="0" indent="0">
              <a:buNone/>
            </a:pPr>
            <a:endParaRPr lang="en-US" sz="900" dirty="0"/>
          </a:p>
          <a:p>
            <a:pPr marL="0" indent="0">
              <a:buNone/>
            </a:pPr>
            <a:r>
              <a:rPr lang="en-US" sz="900" b="1" dirty="0"/>
              <a:t>Have participant put on a pair of work gloves. Have participant now tie the shoe lace on the boot.</a:t>
            </a:r>
          </a:p>
          <a:p>
            <a:pPr marL="0" indent="0">
              <a:buNone/>
            </a:pPr>
            <a:endParaRPr lang="en-US" sz="900" dirty="0"/>
          </a:p>
          <a:p>
            <a:pPr marL="0" indent="0">
              <a:buNone/>
            </a:pPr>
            <a:r>
              <a:rPr lang="en-US" sz="900" b="1" dirty="0"/>
              <a:t>ASK THEM</a:t>
            </a:r>
            <a:r>
              <a:rPr lang="en-US" sz="900" dirty="0"/>
              <a:t>: On a scale of 1 to 5 (5 means “you had a lot of trouble tying shoe lace,” and 1 means “you had no problem at all tying shoe lace”), rate yourself on tying your shoe lace on the boot.</a:t>
            </a:r>
          </a:p>
          <a:p>
            <a:pPr marL="0" indent="0">
              <a:buNone/>
            </a:pPr>
            <a:endParaRPr lang="en-US" sz="900" dirty="0"/>
          </a:p>
          <a:p>
            <a:pPr marL="0" indent="0">
              <a:buNone/>
            </a:pPr>
            <a:r>
              <a:rPr lang="en-US" sz="900" b="1" dirty="0" smtClean="0"/>
              <a:t>INFORMATION</a:t>
            </a:r>
            <a:r>
              <a:rPr lang="en-US" sz="900" dirty="0"/>
              <a:t>:</a:t>
            </a:r>
          </a:p>
          <a:p>
            <a:pPr marL="0" indent="0">
              <a:buNone/>
            </a:pPr>
            <a:r>
              <a:rPr lang="en-US" sz="900" dirty="0" smtClean="0"/>
              <a:t>Situated </a:t>
            </a:r>
            <a:r>
              <a:rPr lang="en-US" sz="900" dirty="0"/>
              <a:t>in the muscles and joints, our body awareness system tells us where our bodies are in space, and how different body parts are moving. </a:t>
            </a:r>
          </a:p>
          <a:p>
            <a:pPr marL="0" indent="0">
              <a:buNone/>
            </a:pPr>
            <a:endParaRPr lang="en-US" sz="900" dirty="0" smtClean="0"/>
          </a:p>
          <a:p>
            <a:pPr marL="0" indent="0">
              <a:buNone/>
            </a:pPr>
            <a:r>
              <a:rPr lang="en-US" sz="900" b="1" dirty="0" smtClean="0"/>
              <a:t>Under-sensitivity</a:t>
            </a:r>
            <a:endParaRPr lang="en-US" sz="900" b="1" dirty="0"/>
          </a:p>
          <a:p>
            <a:pPr marL="0" indent="0">
              <a:buNone/>
            </a:pPr>
            <a:r>
              <a:rPr lang="en-US" sz="900" dirty="0" smtClean="0"/>
              <a:t>*</a:t>
            </a:r>
            <a:r>
              <a:rPr lang="en-US" sz="900" dirty="0"/>
              <a:t>Stands too close to others, because they cannot measure their </a:t>
            </a:r>
            <a:r>
              <a:rPr lang="en-US" sz="900" dirty="0" smtClean="0"/>
              <a:t>proximity to </a:t>
            </a:r>
            <a:r>
              <a:rPr lang="en-US" sz="900" dirty="0"/>
              <a:t>other people and judge personal space.</a:t>
            </a:r>
          </a:p>
          <a:p>
            <a:pPr marL="0" indent="0">
              <a:buNone/>
            </a:pPr>
            <a:r>
              <a:rPr lang="en-US" sz="900" dirty="0" smtClean="0"/>
              <a:t>*</a:t>
            </a:r>
            <a:r>
              <a:rPr lang="en-US" sz="900" dirty="0"/>
              <a:t>Hard to navigate rooms and avoid obstructions.</a:t>
            </a:r>
          </a:p>
          <a:p>
            <a:pPr marL="0" indent="0">
              <a:buNone/>
            </a:pPr>
            <a:r>
              <a:rPr lang="en-US" sz="900" dirty="0" smtClean="0"/>
              <a:t>*</a:t>
            </a:r>
            <a:r>
              <a:rPr lang="en-US" sz="900" dirty="0"/>
              <a:t>May bump into people</a:t>
            </a:r>
            <a:r>
              <a:rPr lang="en-US" sz="900" dirty="0" smtClean="0"/>
              <a:t>.</a:t>
            </a:r>
          </a:p>
          <a:p>
            <a:pPr marL="0" indent="0">
              <a:buNone/>
            </a:pPr>
            <a:r>
              <a:rPr lang="en-US" sz="900" dirty="0" smtClean="0"/>
              <a:t>*</a:t>
            </a:r>
            <a:r>
              <a:rPr lang="en-US" sz="900" dirty="0"/>
              <a:t>Clumsy. May not be able to do simple movements like jumping jacks.</a:t>
            </a:r>
          </a:p>
          <a:p>
            <a:pPr marL="0" indent="0">
              <a:buNone/>
            </a:pPr>
            <a:r>
              <a:rPr lang="en-US" sz="900" dirty="0"/>
              <a:t>	</a:t>
            </a:r>
          </a:p>
          <a:p>
            <a:pPr marL="0" indent="0">
              <a:buNone/>
            </a:pPr>
            <a:r>
              <a:rPr lang="en-US" sz="900" b="1" dirty="0"/>
              <a:t>Over-sensitivity</a:t>
            </a:r>
          </a:p>
          <a:p>
            <a:pPr marL="0" indent="0">
              <a:buNone/>
            </a:pPr>
            <a:r>
              <a:rPr lang="en-US" sz="900" dirty="0" smtClean="0"/>
              <a:t>*</a:t>
            </a:r>
            <a:r>
              <a:rPr lang="en-US" sz="900" dirty="0"/>
              <a:t>Difficulties with fine motor skills: manipulating small objects like </a:t>
            </a:r>
            <a:r>
              <a:rPr lang="en-US" sz="900" dirty="0" smtClean="0"/>
              <a:t>buttons or </a:t>
            </a:r>
            <a:r>
              <a:rPr lang="en-US" sz="900" dirty="0"/>
              <a:t>shoe laces.</a:t>
            </a:r>
          </a:p>
          <a:p>
            <a:pPr marL="0" indent="0">
              <a:buNone/>
            </a:pPr>
            <a:r>
              <a:rPr lang="en-US" sz="900" dirty="0" smtClean="0"/>
              <a:t>*</a:t>
            </a:r>
            <a:r>
              <a:rPr lang="en-US" sz="900" dirty="0"/>
              <a:t>Moves whole body to look at something.</a:t>
            </a:r>
          </a:p>
          <a:p>
            <a:pPr marL="0" indent="0">
              <a:buNone/>
            </a:pPr>
            <a:endParaRPr lang="en-US" sz="900" dirty="0" smtClean="0"/>
          </a:p>
          <a:p>
            <a:pPr marL="0" indent="0">
              <a:buNone/>
            </a:pPr>
            <a:r>
              <a:rPr lang="en-US" sz="900" b="1" dirty="0" smtClean="0"/>
              <a:t>Ways </a:t>
            </a:r>
            <a:r>
              <a:rPr lang="en-US" sz="900" b="1" dirty="0"/>
              <a:t>to help</a:t>
            </a:r>
          </a:p>
          <a:p>
            <a:pPr marL="0" indent="0">
              <a:buNone/>
            </a:pPr>
            <a:r>
              <a:rPr lang="en-US" sz="900" dirty="0"/>
              <a:t>		</a:t>
            </a:r>
          </a:p>
          <a:p>
            <a:pPr marL="0" indent="0">
              <a:buNone/>
            </a:pPr>
            <a:r>
              <a:rPr lang="en-US" sz="900" dirty="0"/>
              <a:t>*Do not rush person with Autism while doing fine motor tasks.</a:t>
            </a:r>
          </a:p>
          <a:p>
            <a:pPr marL="0" indent="0">
              <a:buNone/>
            </a:pPr>
            <a:r>
              <a:rPr lang="en-US" sz="900" dirty="0"/>
              <a:t>*Do not laugh at person with Autism when they act clumsy. </a:t>
            </a:r>
          </a:p>
          <a:p>
            <a:pPr marL="0" indent="0">
              <a:buNone/>
            </a:pPr>
            <a:r>
              <a:rPr lang="en-US" sz="900" dirty="0"/>
              <a:t>*Offer to help tie shoes or button coats.</a:t>
            </a:r>
          </a:p>
          <a:p>
            <a:pPr marL="0" indent="0">
              <a:buNone/>
            </a:pPr>
            <a:r>
              <a:rPr lang="en-US" sz="900" dirty="0"/>
              <a:t>* If a person with Autism stands too close, give them a gentle reminder to give you more space.</a:t>
            </a:r>
          </a:p>
          <a:p>
            <a:pPr marL="0" indent="0">
              <a:buNone/>
            </a:pPr>
            <a:endParaRPr lang="en-US" sz="900" dirty="0"/>
          </a:p>
        </p:txBody>
      </p:sp>
      <p:sp>
        <p:nvSpPr>
          <p:cNvPr id="4" name="Slide Number Placeholder 3"/>
          <p:cNvSpPr>
            <a:spLocks noGrp="1"/>
          </p:cNvSpPr>
          <p:nvPr>
            <p:ph type="sldNum" sz="quarter" idx="12"/>
          </p:nvPr>
        </p:nvSpPr>
        <p:spPr/>
        <p:txBody>
          <a:bodyPr/>
          <a:lstStyle/>
          <a:p>
            <a:fld id="{B3679824-FD02-4D89-8527-CDC6CBD22F09}" type="slidenum">
              <a:rPr lang="en-US" smtClean="0"/>
              <a:t>33</a:t>
            </a:fld>
            <a:endParaRPr lang="en-US" dirty="0"/>
          </a:p>
        </p:txBody>
      </p:sp>
    </p:spTree>
    <p:extLst>
      <p:ext uri="{BB962C8B-B14F-4D97-AF65-F5344CB8AC3E}">
        <p14:creationId xmlns:p14="http://schemas.microsoft.com/office/powerpoint/2010/main" val="34076438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Interactive Activities</a:t>
            </a:r>
            <a:endParaRPr lang="en-US" dirty="0"/>
          </a:p>
        </p:txBody>
      </p:sp>
      <p:sp>
        <p:nvSpPr>
          <p:cNvPr id="3" name="Content Placeholder 2"/>
          <p:cNvSpPr>
            <a:spLocks noGrp="1"/>
          </p:cNvSpPr>
          <p:nvPr>
            <p:ph idx="1"/>
          </p:nvPr>
        </p:nvSpPr>
        <p:spPr/>
        <p:txBody>
          <a:bodyPr>
            <a:noAutofit/>
          </a:bodyPr>
          <a:lstStyle/>
          <a:p>
            <a:pPr marL="0" indent="0">
              <a:buNone/>
            </a:pPr>
            <a:r>
              <a:rPr lang="en-US" sz="1200" b="1" u="sng" dirty="0"/>
              <a:t>WHO’S ON THE AUTISM SPECTRUM</a:t>
            </a:r>
          </a:p>
          <a:p>
            <a:pPr marL="0" indent="0">
              <a:buNone/>
            </a:pPr>
            <a:r>
              <a:rPr lang="en-US" sz="1000" b="1" dirty="0"/>
              <a:t> </a:t>
            </a:r>
            <a:r>
              <a:rPr lang="en-US" sz="1000" dirty="0"/>
              <a:t> </a:t>
            </a:r>
          </a:p>
          <a:p>
            <a:pPr marL="0" indent="0">
              <a:buNone/>
            </a:pPr>
            <a:r>
              <a:rPr lang="en-US" sz="1000" b="1" dirty="0"/>
              <a:t>Have participants look at the picture board and place all of the pictures of those people who are on the Autism Spectrum in the middle section of the board.</a:t>
            </a:r>
            <a:endParaRPr lang="en-US" sz="1000" dirty="0"/>
          </a:p>
          <a:p>
            <a:pPr marL="0" indent="0">
              <a:buNone/>
            </a:pPr>
            <a:r>
              <a:rPr lang="en-US" sz="1000" b="1" dirty="0"/>
              <a:t> </a:t>
            </a:r>
            <a:endParaRPr lang="en-US" sz="1000" dirty="0"/>
          </a:p>
          <a:p>
            <a:pPr marL="0" indent="0">
              <a:buNone/>
            </a:pPr>
            <a:r>
              <a:rPr lang="en-US" sz="1000" b="1" dirty="0"/>
              <a:t>ASK THEM:</a:t>
            </a:r>
            <a:r>
              <a:rPr lang="en-US" sz="1000" dirty="0"/>
              <a:t> On a scale of 1 to 5 (5 means “you had a lot of trouble identifying who was on the spectrum,” and 1 means “you had no problem identifying who was on the spectrum”), rate yourself on identifying who was on the spectrum.</a:t>
            </a:r>
          </a:p>
          <a:p>
            <a:pPr marL="0" indent="0">
              <a:buNone/>
            </a:pPr>
            <a:r>
              <a:rPr lang="en-US" sz="1000" dirty="0"/>
              <a:t>  </a:t>
            </a:r>
          </a:p>
          <a:p>
            <a:pPr marL="0" indent="0">
              <a:buNone/>
            </a:pPr>
            <a:r>
              <a:rPr lang="en-US" sz="1000" b="1" dirty="0"/>
              <a:t>INFORMATION:</a:t>
            </a:r>
            <a:endParaRPr lang="en-US" sz="1000" dirty="0"/>
          </a:p>
          <a:p>
            <a:pPr marL="0" indent="0">
              <a:buNone/>
            </a:pPr>
            <a:r>
              <a:rPr lang="en-US" sz="1000" dirty="0" smtClean="0"/>
              <a:t>You </a:t>
            </a:r>
            <a:r>
              <a:rPr lang="en-US" sz="1000" dirty="0"/>
              <a:t>cannot tell who is on the Autism Spectrum and who is not. It has been said, once you know someone with Autism, you only know ONE person with Autism. This means that everyone is different, with different challenges and different needs, and different abilities. Even people with Autism are very different from each other. That is why this disorder is called a SPECTRUM.</a:t>
            </a:r>
          </a:p>
          <a:p>
            <a:pPr marL="0" indent="0">
              <a:buNone/>
            </a:pPr>
            <a:r>
              <a:rPr lang="en-US" sz="1000" dirty="0"/>
              <a:t>  </a:t>
            </a:r>
          </a:p>
          <a:p>
            <a:pPr marL="0" indent="0">
              <a:buNone/>
            </a:pPr>
            <a:r>
              <a:rPr lang="en-US" sz="1000" b="1" dirty="0"/>
              <a:t>Ways to help</a:t>
            </a:r>
          </a:p>
          <a:p>
            <a:pPr marL="0" indent="0">
              <a:buNone/>
            </a:pPr>
            <a:r>
              <a:rPr lang="en-US" sz="1000" dirty="0"/>
              <a:t>		</a:t>
            </a:r>
          </a:p>
          <a:p>
            <a:r>
              <a:rPr lang="en-US" sz="1000" dirty="0" smtClean="0"/>
              <a:t>Treat </a:t>
            </a:r>
            <a:r>
              <a:rPr lang="en-US" sz="1000" dirty="0"/>
              <a:t>everyone the way you want to be treated. Live the Scout Law.</a:t>
            </a:r>
          </a:p>
          <a:p>
            <a:r>
              <a:rPr lang="en-US" sz="1000" dirty="0" smtClean="0"/>
              <a:t>Be </a:t>
            </a:r>
            <a:r>
              <a:rPr lang="en-US" sz="1000" dirty="0"/>
              <a:t>KIND to everyone. We never know what challenges people have and we should never judge people.</a:t>
            </a:r>
          </a:p>
          <a:p>
            <a:r>
              <a:rPr lang="en-US" sz="1000" dirty="0" smtClean="0"/>
              <a:t>Be </a:t>
            </a:r>
            <a:r>
              <a:rPr lang="en-US" sz="1000" dirty="0"/>
              <a:t>FRIENDLY. People are all different. Everyone has challenges as well as abilities.</a:t>
            </a:r>
          </a:p>
          <a:p>
            <a:r>
              <a:rPr lang="en-US" sz="1000" dirty="0" smtClean="0"/>
              <a:t>Be </a:t>
            </a:r>
            <a:r>
              <a:rPr lang="en-US" sz="1000" dirty="0"/>
              <a:t>COURTEOUS. Do not stare at people with challenges, or others who may be having a sensory meltdown. Do not rush another person to finish and activity.</a:t>
            </a:r>
          </a:p>
          <a:p>
            <a:r>
              <a:rPr lang="en-US" sz="1000" dirty="0" smtClean="0"/>
              <a:t>Be </a:t>
            </a:r>
            <a:r>
              <a:rPr lang="en-US" sz="1000" dirty="0"/>
              <a:t>HELPFUL. Offer to help when another person seems to be struggling doing an activity.  We never know when we may need help ourselves. </a:t>
            </a:r>
          </a:p>
          <a:p>
            <a:r>
              <a:rPr lang="en-US" sz="1000" dirty="0" smtClean="0"/>
              <a:t>Be </a:t>
            </a:r>
            <a:r>
              <a:rPr lang="en-US" sz="1000" dirty="0"/>
              <a:t>CHEERFUL. Always reassure a person that they can do it, even if it takes them longer.</a:t>
            </a:r>
          </a:p>
          <a:p>
            <a:pPr marL="0" indent="0">
              <a:buNone/>
            </a:pPr>
            <a:endParaRPr lang="en-US" sz="1000" dirty="0"/>
          </a:p>
        </p:txBody>
      </p:sp>
      <p:sp>
        <p:nvSpPr>
          <p:cNvPr id="4" name="Slide Number Placeholder 3"/>
          <p:cNvSpPr>
            <a:spLocks noGrp="1"/>
          </p:cNvSpPr>
          <p:nvPr>
            <p:ph type="sldNum" sz="quarter" idx="12"/>
          </p:nvPr>
        </p:nvSpPr>
        <p:spPr/>
        <p:txBody>
          <a:bodyPr/>
          <a:lstStyle/>
          <a:p>
            <a:fld id="{B3679824-FD02-4D89-8527-CDC6CBD22F09}" type="slidenum">
              <a:rPr lang="en-US" smtClean="0"/>
              <a:t>34</a:t>
            </a:fld>
            <a:endParaRPr lang="en-US" dirty="0"/>
          </a:p>
        </p:txBody>
      </p:sp>
    </p:spTree>
    <p:extLst>
      <p:ext uri="{BB962C8B-B14F-4D97-AF65-F5344CB8AC3E}">
        <p14:creationId xmlns:p14="http://schemas.microsoft.com/office/powerpoint/2010/main" val="36024674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Disability Etiquette</a:t>
            </a:r>
            <a:endParaRPr lang="en-US" dirty="0"/>
          </a:p>
        </p:txBody>
      </p:sp>
      <p:sp>
        <p:nvSpPr>
          <p:cNvPr id="3" name="Content Placeholder 2"/>
          <p:cNvSpPr>
            <a:spLocks noGrp="1"/>
          </p:cNvSpPr>
          <p:nvPr>
            <p:ph idx="1"/>
          </p:nvPr>
        </p:nvSpPr>
        <p:spPr>
          <a:xfrm>
            <a:off x="494896" y="1676400"/>
            <a:ext cx="8229600" cy="533400"/>
          </a:xfrm>
        </p:spPr>
        <p:txBody>
          <a:bodyPr/>
          <a:lstStyle/>
          <a:p>
            <a:pPr marL="0" indent="0" algn="ctr">
              <a:buNone/>
            </a:pPr>
            <a:r>
              <a:rPr lang="en-US" b="1" i="1" dirty="0" smtClean="0"/>
              <a:t>The disability is not the person</a:t>
            </a:r>
          </a:p>
        </p:txBody>
      </p:sp>
      <p:sp>
        <p:nvSpPr>
          <p:cNvPr id="4" name="Slide Number Placeholder 3"/>
          <p:cNvSpPr>
            <a:spLocks noGrp="1"/>
          </p:cNvSpPr>
          <p:nvPr>
            <p:ph type="sldNum" sz="quarter" idx="12"/>
          </p:nvPr>
        </p:nvSpPr>
        <p:spPr/>
        <p:txBody>
          <a:bodyPr/>
          <a:lstStyle/>
          <a:p>
            <a:fld id="{B3679824-FD02-4D89-8527-CDC6CBD22F09}" type="slidenum">
              <a:rPr lang="en-US" smtClean="0"/>
              <a:t>4</a:t>
            </a:fld>
            <a:endParaRPr lang="en-US" dirty="0"/>
          </a:p>
        </p:txBody>
      </p:sp>
      <p:sp>
        <p:nvSpPr>
          <p:cNvPr id="11" name="Content Placeholder 2"/>
          <p:cNvSpPr txBox="1">
            <a:spLocks/>
          </p:cNvSpPr>
          <p:nvPr/>
        </p:nvSpPr>
        <p:spPr>
          <a:xfrm>
            <a:off x="494896" y="5562600"/>
            <a:ext cx="8229600" cy="1096144"/>
          </a:xfrm>
          <a:prstGeom prst="rect">
            <a:avLst/>
          </a:prstGeom>
        </p:spPr>
        <p:txBody>
          <a:bodyPr vert="horz" lIns="91440" tIns="45720" rIns="91440" bIns="45720" rtlCol="0">
            <a:normAutofit fontScale="92500" lnSpcReduction="20000"/>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gn="ctr">
              <a:lnSpc>
                <a:spcPct val="150000"/>
              </a:lnSpc>
              <a:buFont typeface="Arial" pitchFamily="34" charset="0"/>
              <a:buNone/>
            </a:pPr>
            <a:r>
              <a:rPr lang="en-US" b="1" dirty="0" smtClean="0"/>
              <a:t>See the person and treat them as an individual</a:t>
            </a:r>
          </a:p>
          <a:p>
            <a:pPr marL="0" indent="0" algn="ctr">
              <a:lnSpc>
                <a:spcPct val="150000"/>
              </a:lnSpc>
              <a:buFont typeface="Arial" pitchFamily="34" charset="0"/>
              <a:buNone/>
            </a:pPr>
            <a:r>
              <a:rPr lang="en-US" b="1" dirty="0" smtClean="0"/>
              <a:t>The way you like to be treated</a:t>
            </a:r>
          </a:p>
        </p:txBody>
      </p:sp>
      <p:pic>
        <p:nvPicPr>
          <p:cNvPr id="205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8946" y="2209800"/>
            <a:ext cx="4381500" cy="3143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8063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Tips for Disability Etiquette</a:t>
            </a:r>
            <a:endParaRPr lang="en-US" dirty="0"/>
          </a:p>
        </p:txBody>
      </p:sp>
      <p:sp>
        <p:nvSpPr>
          <p:cNvPr id="4" name="Slide Number Placeholder 3"/>
          <p:cNvSpPr>
            <a:spLocks noGrp="1"/>
          </p:cNvSpPr>
          <p:nvPr>
            <p:ph type="sldNum" sz="quarter" idx="12"/>
          </p:nvPr>
        </p:nvSpPr>
        <p:spPr/>
        <p:txBody>
          <a:bodyPr/>
          <a:lstStyle/>
          <a:p>
            <a:fld id="{B3679824-FD02-4D89-8527-CDC6CBD22F09}" type="slidenum">
              <a:rPr lang="en-US" smtClean="0"/>
              <a:t>5</a:t>
            </a:fld>
            <a:endParaRPr lang="en-US" dirty="0"/>
          </a:p>
        </p:txBody>
      </p:sp>
      <p:sp>
        <p:nvSpPr>
          <p:cNvPr id="6" name="Content Placeholder 5"/>
          <p:cNvSpPr>
            <a:spLocks noGrp="1"/>
          </p:cNvSpPr>
          <p:nvPr>
            <p:ph idx="1"/>
          </p:nvPr>
        </p:nvSpPr>
        <p:spPr>
          <a:noFill/>
          <a:ln>
            <a:noFill/>
          </a:ln>
        </p:spPr>
        <p:txBody>
          <a:bodyPr>
            <a:normAutofit fontScale="85000" lnSpcReduction="20000"/>
          </a:bodyPr>
          <a:lstStyle/>
          <a:p>
            <a:pPr marL="457200" indent="-457200">
              <a:lnSpc>
                <a:spcPct val="120000"/>
              </a:lnSpc>
              <a:buFont typeface="+mj-lt"/>
              <a:buAutoNum type="arabicPeriod"/>
            </a:pPr>
            <a:r>
              <a:rPr lang="en-US" sz="1500" b="1" dirty="0"/>
              <a:t>RELAX and be yourself.</a:t>
            </a:r>
          </a:p>
          <a:p>
            <a:pPr marL="457200" indent="-457200">
              <a:lnSpc>
                <a:spcPct val="120000"/>
              </a:lnSpc>
              <a:buFont typeface="+mj-lt"/>
              <a:buAutoNum type="arabicPeriod"/>
            </a:pPr>
            <a:r>
              <a:rPr lang="en-US" sz="1500" b="1" dirty="0"/>
              <a:t>Treat people with friendship and respect.</a:t>
            </a:r>
          </a:p>
          <a:p>
            <a:pPr marL="457200" indent="-457200">
              <a:lnSpc>
                <a:spcPct val="120000"/>
              </a:lnSpc>
              <a:buFont typeface="+mj-lt"/>
              <a:buAutoNum type="arabicPeriod"/>
            </a:pPr>
            <a:r>
              <a:rPr lang="en-US" sz="1500" b="1" dirty="0" smtClean="0"/>
              <a:t>It is always appropriate to smile and say hello</a:t>
            </a:r>
          </a:p>
          <a:p>
            <a:pPr marL="457200" indent="-457200">
              <a:lnSpc>
                <a:spcPct val="120000"/>
              </a:lnSpc>
              <a:buFont typeface="+mj-lt"/>
              <a:buAutoNum type="arabicPeriod"/>
            </a:pPr>
            <a:endParaRPr lang="en-US" sz="1500" b="1" dirty="0" smtClean="0"/>
          </a:p>
          <a:p>
            <a:pPr marL="342900" indent="-342900">
              <a:lnSpc>
                <a:spcPct val="120000"/>
              </a:lnSpc>
              <a:buFont typeface="+mj-lt"/>
              <a:buAutoNum type="arabicPeriod"/>
            </a:pPr>
            <a:r>
              <a:rPr lang="en-US" sz="1500" dirty="0" smtClean="0"/>
              <a:t>It is ok to shake hands.  When in doubt ask.</a:t>
            </a:r>
          </a:p>
          <a:p>
            <a:pPr marL="342900" indent="-342900">
              <a:lnSpc>
                <a:spcPct val="120000"/>
              </a:lnSpc>
              <a:buFont typeface="+mj-lt"/>
              <a:buAutoNum type="arabicPeriod"/>
            </a:pPr>
            <a:r>
              <a:rPr lang="en-US" sz="1500" dirty="0" smtClean="0"/>
              <a:t>Do not lean on a persons wheelchair</a:t>
            </a:r>
          </a:p>
          <a:p>
            <a:pPr marL="342900" indent="-342900">
              <a:lnSpc>
                <a:spcPct val="120000"/>
              </a:lnSpc>
              <a:buFont typeface="+mj-lt"/>
              <a:buAutoNum type="arabicPeriod"/>
            </a:pPr>
            <a:r>
              <a:rPr lang="en-US" sz="1500" dirty="0" smtClean="0"/>
              <a:t>When you talk with someone in a wheel chair sit down so you are at eye level.</a:t>
            </a:r>
          </a:p>
          <a:p>
            <a:pPr marL="342900" indent="-342900">
              <a:lnSpc>
                <a:spcPct val="120000"/>
              </a:lnSpc>
              <a:buFont typeface="+mj-lt"/>
              <a:buAutoNum type="arabicPeriod"/>
            </a:pPr>
            <a:r>
              <a:rPr lang="en-US" sz="1500" dirty="0" smtClean="0"/>
              <a:t>Do not touch or move a person’s wheel chair, crutches, cane, or other gear without permission.</a:t>
            </a:r>
          </a:p>
          <a:p>
            <a:pPr marL="342900" indent="-342900">
              <a:lnSpc>
                <a:spcPct val="120000"/>
              </a:lnSpc>
              <a:buFont typeface="+mj-lt"/>
              <a:buAutoNum type="arabicPeriod"/>
            </a:pPr>
            <a:r>
              <a:rPr lang="en-US" sz="1500" dirty="0" smtClean="0"/>
              <a:t>Be patient if a person with a disability takes a little extra time to do or say something.</a:t>
            </a:r>
          </a:p>
          <a:p>
            <a:pPr marL="342900" indent="-342900">
              <a:lnSpc>
                <a:spcPct val="120000"/>
              </a:lnSpc>
              <a:buFont typeface="+mj-lt"/>
              <a:buAutoNum type="arabicPeriod"/>
            </a:pPr>
            <a:r>
              <a:rPr lang="en-US" sz="1500" dirty="0" smtClean="0"/>
              <a:t>When you talk with someone who has difficulty speaking, never pretend to understand if you do not.</a:t>
            </a:r>
          </a:p>
          <a:p>
            <a:pPr marL="342900" indent="-342900">
              <a:lnSpc>
                <a:spcPct val="120000"/>
              </a:lnSpc>
              <a:buFont typeface="+mj-lt"/>
              <a:buAutoNum type="arabicPeriod"/>
            </a:pPr>
            <a:r>
              <a:rPr lang="en-US" sz="1500" dirty="0" smtClean="0"/>
              <a:t>Speak in a normal voice.</a:t>
            </a:r>
          </a:p>
          <a:p>
            <a:pPr marL="342900" indent="-342900">
              <a:lnSpc>
                <a:spcPct val="120000"/>
              </a:lnSpc>
              <a:buFont typeface="+mj-lt"/>
              <a:buAutoNum type="arabicPeriod"/>
            </a:pPr>
            <a:r>
              <a:rPr lang="en-US" sz="1500" dirty="0" smtClean="0"/>
              <a:t>Never pet or play with service animals.</a:t>
            </a:r>
          </a:p>
          <a:p>
            <a:pPr marL="342900" indent="-342900">
              <a:lnSpc>
                <a:spcPct val="120000"/>
              </a:lnSpc>
              <a:buFont typeface="+mj-lt"/>
              <a:buAutoNum type="arabicPeriod"/>
            </a:pPr>
            <a:r>
              <a:rPr lang="en-US" sz="1500" dirty="0" smtClean="0"/>
              <a:t>Ask before giving help.</a:t>
            </a:r>
          </a:p>
          <a:p>
            <a:pPr marL="342900" indent="-342900">
              <a:lnSpc>
                <a:spcPct val="120000"/>
              </a:lnSpc>
              <a:buFont typeface="+mj-lt"/>
              <a:buAutoNum type="arabicPeriod"/>
            </a:pPr>
            <a:r>
              <a:rPr lang="en-US" sz="1500" dirty="0" smtClean="0"/>
              <a:t>Offer your arm to a person who has a visual impairment.</a:t>
            </a:r>
          </a:p>
          <a:p>
            <a:pPr marL="342900" indent="-342900">
              <a:lnSpc>
                <a:spcPct val="120000"/>
              </a:lnSpc>
              <a:buFont typeface="+mj-lt"/>
              <a:buAutoNum type="arabicPeriod"/>
            </a:pPr>
            <a:r>
              <a:rPr lang="en-US" sz="1500" dirty="0" smtClean="0"/>
              <a:t>When talking with someone who is hard of hearing, first get the persons attention with a light tap on the shoulder or make eye contact before you speak.  Let the person choose the means of communication, such as lip-reading, sign language, or writing notes.</a:t>
            </a:r>
          </a:p>
          <a:p>
            <a:pPr marL="342900" indent="-342900">
              <a:lnSpc>
                <a:spcPct val="120000"/>
              </a:lnSpc>
              <a:buFont typeface="+mj-lt"/>
              <a:buAutoNum type="arabicPeriod"/>
            </a:pPr>
            <a:r>
              <a:rPr lang="en-US" sz="1500" dirty="0" smtClean="0"/>
              <a:t>When talking with someone who is blind, identify yourself and anyone with you by name.  Let the person know when you are leaving.</a:t>
            </a:r>
          </a:p>
          <a:p>
            <a:pPr marL="342900" indent="-342900">
              <a:lnSpc>
                <a:spcPct val="120000"/>
              </a:lnSpc>
              <a:buFont typeface="+mj-lt"/>
              <a:buAutoNum type="arabicPeriod"/>
            </a:pPr>
            <a:r>
              <a:rPr lang="en-US" sz="1500" dirty="0" smtClean="0"/>
              <a:t>If you want to know more about someone’s disability, it is OK to ask politely.</a:t>
            </a:r>
          </a:p>
          <a:p>
            <a:pPr marL="0" indent="0">
              <a:buNone/>
            </a:pPr>
            <a:endParaRPr lang="en-US" sz="1700" dirty="0" smtClean="0"/>
          </a:p>
          <a:p>
            <a:pPr marL="457200" indent="-457200">
              <a:buFont typeface="+mj-lt"/>
              <a:buAutoNum type="arabicPeriod"/>
            </a:pPr>
            <a:endParaRPr lang="en-US" sz="1800" dirty="0" smtClean="0"/>
          </a:p>
          <a:p>
            <a:endParaRPr lang="en-US" dirty="0" smtClean="0"/>
          </a:p>
        </p:txBody>
      </p:sp>
      <p:sp>
        <p:nvSpPr>
          <p:cNvPr id="3" name="Oval 2"/>
          <p:cNvSpPr/>
          <p:nvPr/>
        </p:nvSpPr>
        <p:spPr>
          <a:xfrm>
            <a:off x="11349" y="1397540"/>
            <a:ext cx="5246451" cy="11430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268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
                                            <p:txEl>
                                              <p:pRg st="13" end="13"/>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
                                            <p:txEl>
                                              <p:pRg st="14" end="14"/>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
                                            <p:txEl>
                                              <p:pRg st="15" end="15"/>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6">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4267200" cy="1600200"/>
          </a:xfrm>
        </p:spPr>
        <p:txBody>
          <a:bodyPr>
            <a:normAutofit/>
          </a:bodyPr>
          <a:lstStyle/>
          <a:p>
            <a:r>
              <a:rPr lang="en-US" dirty="0" smtClean="0"/>
              <a:t>Person 1</a:t>
            </a:r>
            <a:r>
              <a:rPr lang="en-US" baseline="30000" dirty="0" smtClean="0"/>
              <a:t>st</a:t>
            </a:r>
            <a:r>
              <a:rPr lang="en-US" dirty="0" smtClean="0"/>
              <a:t> </a:t>
            </a:r>
            <a:br>
              <a:rPr lang="en-US" dirty="0" smtClean="0"/>
            </a:br>
            <a:r>
              <a:rPr lang="en-US" dirty="0" smtClean="0"/>
              <a:t>Language</a:t>
            </a:r>
            <a:endParaRPr lang="en-US" dirty="0"/>
          </a:p>
        </p:txBody>
      </p:sp>
      <p:sp>
        <p:nvSpPr>
          <p:cNvPr id="3" name="Content Placeholder 2"/>
          <p:cNvSpPr>
            <a:spLocks noGrp="1"/>
          </p:cNvSpPr>
          <p:nvPr>
            <p:ph idx="1"/>
          </p:nvPr>
        </p:nvSpPr>
        <p:spPr>
          <a:xfrm>
            <a:off x="457200" y="2895600"/>
            <a:ext cx="4038600" cy="1371600"/>
          </a:xfrm>
        </p:spPr>
        <p:txBody>
          <a:bodyPr/>
          <a:lstStyle/>
          <a:p>
            <a:pPr marL="0" indent="0">
              <a:buNone/>
            </a:pPr>
            <a:r>
              <a:rPr lang="en-US" dirty="0" smtClean="0"/>
              <a:t>The idea behind </a:t>
            </a:r>
            <a:r>
              <a:rPr lang="en-US" i="1" dirty="0" smtClean="0"/>
              <a:t>person first language</a:t>
            </a:r>
            <a:r>
              <a:rPr lang="en-US" dirty="0" smtClean="0"/>
              <a:t> is to emphasize the person not the disability.</a:t>
            </a:r>
          </a:p>
        </p:txBody>
      </p:sp>
      <p:sp>
        <p:nvSpPr>
          <p:cNvPr id="4" name="Slide Number Placeholder 3"/>
          <p:cNvSpPr>
            <a:spLocks noGrp="1"/>
          </p:cNvSpPr>
          <p:nvPr>
            <p:ph type="sldNum" sz="quarter" idx="12"/>
          </p:nvPr>
        </p:nvSpPr>
        <p:spPr/>
        <p:txBody>
          <a:bodyPr/>
          <a:lstStyle/>
          <a:p>
            <a:fld id="{B3679824-FD02-4D89-8527-CDC6CBD22F09}" type="slidenum">
              <a:rPr lang="en-US" smtClean="0"/>
              <a:t>6</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533400"/>
            <a:ext cx="3674365" cy="6096000"/>
          </a:xfrm>
          <a:prstGeom prst="rect">
            <a:avLst/>
          </a:prstGeom>
        </p:spPr>
      </p:pic>
    </p:spTree>
    <p:extLst>
      <p:ext uri="{BB962C8B-B14F-4D97-AF65-F5344CB8AC3E}">
        <p14:creationId xmlns:p14="http://schemas.microsoft.com/office/powerpoint/2010/main" val="748636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disability?</a:t>
            </a:r>
            <a:endParaRPr lang="en-US" dirty="0"/>
          </a:p>
        </p:txBody>
      </p:sp>
      <p:sp>
        <p:nvSpPr>
          <p:cNvPr id="4" name="Slide Number Placeholder 3"/>
          <p:cNvSpPr>
            <a:spLocks noGrp="1"/>
          </p:cNvSpPr>
          <p:nvPr>
            <p:ph type="sldNum" sz="quarter" idx="12"/>
          </p:nvPr>
        </p:nvSpPr>
        <p:spPr/>
        <p:txBody>
          <a:bodyPr/>
          <a:lstStyle/>
          <a:p>
            <a:fld id="{B3679824-FD02-4D89-8527-CDC6CBD22F09}" type="slidenum">
              <a:rPr lang="en-US" smtClean="0"/>
              <a:t>7</a:t>
            </a:fld>
            <a:endParaRPr lang="en-US" dirty="0"/>
          </a:p>
        </p:txBody>
      </p:sp>
      <p:sp>
        <p:nvSpPr>
          <p:cNvPr id="12" name="Content Placeholder 2"/>
          <p:cNvSpPr>
            <a:spLocks noGrp="1"/>
          </p:cNvSpPr>
          <p:nvPr>
            <p:ph idx="1"/>
          </p:nvPr>
        </p:nvSpPr>
        <p:spPr>
          <a:xfrm>
            <a:off x="457200" y="1600200"/>
            <a:ext cx="3505200" cy="4876800"/>
          </a:xfrm>
        </p:spPr>
        <p:txBody>
          <a:bodyPr/>
          <a:lstStyle/>
          <a:p>
            <a:r>
              <a:rPr lang="en-US" dirty="0" smtClean="0"/>
              <a:t>Disability v. Problem</a:t>
            </a:r>
          </a:p>
          <a:p>
            <a:r>
              <a:rPr lang="en-US" dirty="0" smtClean="0"/>
              <a:t>Types of Disabilities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3158" y="609600"/>
            <a:ext cx="4097002" cy="6019800"/>
          </a:xfrm>
          <a:prstGeom prst="rect">
            <a:avLst/>
          </a:prstGeom>
        </p:spPr>
      </p:pic>
    </p:spTree>
    <p:extLst>
      <p:ext uri="{BB962C8B-B14F-4D97-AF65-F5344CB8AC3E}">
        <p14:creationId xmlns:p14="http://schemas.microsoft.com/office/powerpoint/2010/main" val="64257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 you tell who has a disability ?</a:t>
            </a:r>
            <a:endParaRPr lang="en-US" dirty="0"/>
          </a:p>
        </p:txBody>
      </p:sp>
      <p:sp>
        <p:nvSpPr>
          <p:cNvPr id="4" name="Slide Number Placeholder 3"/>
          <p:cNvSpPr>
            <a:spLocks noGrp="1"/>
          </p:cNvSpPr>
          <p:nvPr>
            <p:ph type="sldNum" sz="quarter" idx="12"/>
          </p:nvPr>
        </p:nvSpPr>
        <p:spPr/>
        <p:txBody>
          <a:bodyPr/>
          <a:lstStyle/>
          <a:p>
            <a:fld id="{B3679824-FD02-4D89-8527-CDC6CBD22F09}" type="slidenum">
              <a:rPr lang="en-US" smtClean="0"/>
              <a:t>8</a:t>
            </a:fld>
            <a:endParaRPr lang="en-US" dirty="0"/>
          </a:p>
        </p:txBody>
      </p:sp>
      <p:pic>
        <p:nvPicPr>
          <p:cNvPr id="5" name="Picture 7" descr="http://www.featurepics.com/FI/Thumb300/20111203/Boy-Broken-Arm-206273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4379" y="2242254"/>
            <a:ext cx="3147753" cy="211018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370995" y="4876800"/>
            <a:ext cx="1905000" cy="338554"/>
          </a:xfrm>
          <a:prstGeom prst="rect">
            <a:avLst/>
          </a:prstGeom>
          <a:noFill/>
        </p:spPr>
        <p:txBody>
          <a:bodyPr wrap="square" rtlCol="0">
            <a:spAutoFit/>
          </a:bodyPr>
          <a:lstStyle/>
          <a:p>
            <a:pPr algn="ctr"/>
            <a:r>
              <a:rPr lang="en-US" sz="1600" dirty="0" smtClean="0"/>
              <a:t>Broken Arm</a:t>
            </a:r>
            <a:endParaRPr lang="en-US" sz="1600" dirty="0"/>
          </a:p>
        </p:txBody>
      </p:sp>
      <p:pic>
        <p:nvPicPr>
          <p:cNvPr id="409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7289" r="11467"/>
          <a:stretch/>
        </p:blipFill>
        <p:spPr bwMode="auto">
          <a:xfrm>
            <a:off x="685800" y="1828800"/>
            <a:ext cx="176784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34340" y="4876800"/>
            <a:ext cx="1905000" cy="338554"/>
          </a:xfrm>
          <a:prstGeom prst="rect">
            <a:avLst/>
          </a:prstGeom>
          <a:noFill/>
        </p:spPr>
        <p:txBody>
          <a:bodyPr wrap="square" rtlCol="0">
            <a:spAutoFit/>
          </a:bodyPr>
          <a:lstStyle/>
          <a:p>
            <a:pPr algn="ctr"/>
            <a:r>
              <a:rPr lang="en-US" sz="1600" dirty="0" smtClean="0"/>
              <a:t>Broken Leg</a:t>
            </a:r>
            <a:endParaRPr lang="en-US" sz="1600" dirty="0"/>
          </a:p>
        </p:txBody>
      </p:sp>
      <p:pic>
        <p:nvPicPr>
          <p:cNvPr id="4100" name="Picture 4" descr="http://blog.amsvans.com/wp-content/uploads/2011/11/wheelchair-boy-scout-with-disability.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3200" y="2004614"/>
            <a:ext cx="2743200" cy="258546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192780" y="4876800"/>
            <a:ext cx="1905000" cy="338554"/>
          </a:xfrm>
          <a:prstGeom prst="rect">
            <a:avLst/>
          </a:prstGeom>
          <a:noFill/>
        </p:spPr>
        <p:txBody>
          <a:bodyPr wrap="square" rtlCol="0">
            <a:spAutoFit/>
          </a:bodyPr>
          <a:lstStyle/>
          <a:p>
            <a:pPr algn="ctr"/>
            <a:r>
              <a:rPr lang="en-US" sz="1600" dirty="0" smtClean="0"/>
              <a:t>Unable to walk</a:t>
            </a:r>
            <a:endParaRPr lang="en-US" sz="1600" dirty="0"/>
          </a:p>
        </p:txBody>
      </p:sp>
    </p:spTree>
    <p:extLst>
      <p:ext uri="{BB962C8B-B14F-4D97-AF65-F5344CB8AC3E}">
        <p14:creationId xmlns:p14="http://schemas.microsoft.com/office/powerpoint/2010/main" val="20510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 you tell who has a disability ?</a:t>
            </a:r>
            <a:endParaRPr lang="en-US" dirty="0"/>
          </a:p>
        </p:txBody>
      </p:sp>
      <p:sp>
        <p:nvSpPr>
          <p:cNvPr id="4" name="Slide Number Placeholder 3"/>
          <p:cNvSpPr>
            <a:spLocks noGrp="1"/>
          </p:cNvSpPr>
          <p:nvPr>
            <p:ph type="sldNum" sz="quarter" idx="12"/>
          </p:nvPr>
        </p:nvSpPr>
        <p:spPr/>
        <p:txBody>
          <a:bodyPr/>
          <a:lstStyle/>
          <a:p>
            <a:fld id="{B3679824-FD02-4D89-8527-CDC6CBD22F09}" type="slidenum">
              <a:rPr lang="en-US" smtClean="0"/>
              <a:t>9</a:t>
            </a:fld>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 y="1974850"/>
            <a:ext cx="190500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b="15237"/>
          <a:stretch/>
        </p:blipFill>
        <p:spPr bwMode="auto">
          <a:xfrm>
            <a:off x="3186795" y="1974850"/>
            <a:ext cx="2492815" cy="26077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77000" y="1974850"/>
            <a:ext cx="2062674" cy="26856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230237" y="5229659"/>
            <a:ext cx="2237006" cy="830997"/>
          </a:xfrm>
          <a:prstGeom prst="rect">
            <a:avLst/>
          </a:prstGeom>
          <a:noFill/>
        </p:spPr>
        <p:txBody>
          <a:bodyPr wrap="square" rtlCol="0">
            <a:spAutoFit/>
          </a:bodyPr>
          <a:lstStyle/>
          <a:p>
            <a:pPr algn="ctr"/>
            <a:r>
              <a:rPr lang="en-US" sz="1600" dirty="0"/>
              <a:t>Michael Phelps</a:t>
            </a:r>
          </a:p>
          <a:p>
            <a:pPr algn="ctr"/>
            <a:r>
              <a:rPr lang="en-US" sz="1600" dirty="0"/>
              <a:t>Olympic Swimmer </a:t>
            </a:r>
          </a:p>
          <a:p>
            <a:pPr algn="ctr"/>
            <a:r>
              <a:rPr lang="en-US" sz="1600" dirty="0" smtClean="0"/>
              <a:t>Diagnosed with ADHD</a:t>
            </a:r>
            <a:endParaRPr lang="en-US" sz="1600" dirty="0"/>
          </a:p>
        </p:txBody>
      </p:sp>
      <p:sp>
        <p:nvSpPr>
          <p:cNvPr id="18" name="TextBox 17"/>
          <p:cNvSpPr txBox="1"/>
          <p:nvPr/>
        </p:nvSpPr>
        <p:spPr>
          <a:xfrm>
            <a:off x="2871102" y="5106548"/>
            <a:ext cx="3124200" cy="1077218"/>
          </a:xfrm>
          <a:prstGeom prst="rect">
            <a:avLst/>
          </a:prstGeom>
          <a:noFill/>
        </p:spPr>
        <p:txBody>
          <a:bodyPr wrap="square" rtlCol="0">
            <a:spAutoFit/>
          </a:bodyPr>
          <a:lstStyle/>
          <a:p>
            <a:pPr algn="ctr"/>
            <a:r>
              <a:rPr lang="en-US" sz="1600" dirty="0"/>
              <a:t>Franklin Delano Roosevelt</a:t>
            </a:r>
          </a:p>
          <a:p>
            <a:pPr algn="ctr"/>
            <a:r>
              <a:rPr lang="en-US" sz="1600" dirty="0"/>
              <a:t>32</a:t>
            </a:r>
            <a:r>
              <a:rPr lang="en-US" sz="1600" baseline="30000" dirty="0"/>
              <a:t>th</a:t>
            </a:r>
            <a:r>
              <a:rPr lang="en-US" sz="1600" dirty="0"/>
              <a:t> American President</a:t>
            </a:r>
          </a:p>
          <a:p>
            <a:pPr algn="ctr"/>
            <a:r>
              <a:rPr lang="en-US" sz="1600" dirty="0" smtClean="0"/>
              <a:t>Contracted Polio and unable </a:t>
            </a:r>
          </a:p>
          <a:p>
            <a:pPr algn="ctr"/>
            <a:r>
              <a:rPr lang="en-US" sz="1600" dirty="0" smtClean="0"/>
              <a:t>to walk without assistance</a:t>
            </a:r>
            <a:endParaRPr lang="en-US" sz="1600" dirty="0"/>
          </a:p>
        </p:txBody>
      </p:sp>
      <p:sp>
        <p:nvSpPr>
          <p:cNvPr id="19" name="TextBox 18"/>
          <p:cNvSpPr txBox="1"/>
          <p:nvPr/>
        </p:nvSpPr>
        <p:spPr>
          <a:xfrm>
            <a:off x="6086388" y="5106548"/>
            <a:ext cx="2843898" cy="1077218"/>
          </a:xfrm>
          <a:prstGeom prst="rect">
            <a:avLst/>
          </a:prstGeom>
          <a:noFill/>
        </p:spPr>
        <p:txBody>
          <a:bodyPr wrap="square" rtlCol="0">
            <a:spAutoFit/>
          </a:bodyPr>
          <a:lstStyle/>
          <a:p>
            <a:pPr algn="ctr"/>
            <a:r>
              <a:rPr lang="en-US" sz="1600" dirty="0"/>
              <a:t>Albert Einstein</a:t>
            </a:r>
          </a:p>
          <a:p>
            <a:pPr algn="ctr"/>
            <a:r>
              <a:rPr lang="en-US" sz="1600" dirty="0"/>
              <a:t> Theoretical Physicist and </a:t>
            </a:r>
            <a:r>
              <a:rPr lang="en-US" sz="1600" dirty="0" smtClean="0"/>
              <a:t>Violinist. Speculated to have had </a:t>
            </a:r>
            <a:r>
              <a:rPr lang="en-US" sz="1600" dirty="0"/>
              <a:t>Asperger syndrome</a:t>
            </a:r>
          </a:p>
        </p:txBody>
      </p:sp>
    </p:spTree>
    <p:extLst>
      <p:ext uri="{BB962C8B-B14F-4D97-AF65-F5344CB8AC3E}">
        <p14:creationId xmlns:p14="http://schemas.microsoft.com/office/powerpoint/2010/main" val="2348114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P spid="19"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1000</TotalTime>
  <Words>3203</Words>
  <Application>Microsoft Office PowerPoint</Application>
  <PresentationFormat>On-screen Show (4:3)</PresentationFormat>
  <Paragraphs>553</Paragraphs>
  <Slides>34</Slides>
  <Notes>34</Notes>
  <HiddenSlides>9</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Clarity</vt:lpstr>
      <vt:lpstr>Disabilities Awareness</vt:lpstr>
      <vt:lpstr>Before we get started</vt:lpstr>
      <vt:lpstr>Sign In (Print Your Name)</vt:lpstr>
      <vt:lpstr>Disability Etiquette</vt:lpstr>
      <vt:lpstr>Tips for Disability Etiquette</vt:lpstr>
      <vt:lpstr>Person 1st  Language</vt:lpstr>
      <vt:lpstr>What is a disability?</vt:lpstr>
      <vt:lpstr>Can you tell who has a disability ?</vt:lpstr>
      <vt:lpstr>Can you tell who has a disability ?</vt:lpstr>
      <vt:lpstr>Can you tell who has a disability ?</vt:lpstr>
      <vt:lpstr>Can you tell who has a disability ?</vt:lpstr>
      <vt:lpstr>Aids</vt:lpstr>
      <vt:lpstr>Aids</vt:lpstr>
      <vt:lpstr>Disabilities  DifferentAbilities</vt:lpstr>
      <vt:lpstr>3 Keys to Success</vt:lpstr>
      <vt:lpstr>What is a disability?</vt:lpstr>
      <vt:lpstr>Managing Conflict</vt:lpstr>
      <vt:lpstr>Approaches</vt:lpstr>
      <vt:lpstr>Cooperative Approach</vt:lpstr>
      <vt:lpstr>Advocacy</vt:lpstr>
      <vt:lpstr>Break for Interactive activities</vt:lpstr>
      <vt:lpstr>Professions</vt:lpstr>
      <vt:lpstr>Personal Commitment</vt:lpstr>
      <vt:lpstr>Requirements covered</vt:lpstr>
      <vt:lpstr>Requirements to complete</vt:lpstr>
      <vt:lpstr>Requirements to complete</vt:lpstr>
      <vt:lpstr>“Be the change you want to see  in the world”  -Mahatma Gandhi</vt:lpstr>
      <vt:lpstr>Interactive Activities</vt:lpstr>
      <vt:lpstr>Interactive Activities</vt:lpstr>
      <vt:lpstr>Interactive Activities</vt:lpstr>
      <vt:lpstr>Interactive Activities</vt:lpstr>
      <vt:lpstr>Interactive Activities</vt:lpstr>
      <vt:lpstr>Interactive Activities</vt:lpstr>
      <vt:lpstr>Interactive Activities</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Managing Conflict</dc:title>
  <dc:creator>Colin  Alesse</dc:creator>
  <cp:lastModifiedBy>Colin  Alesse</cp:lastModifiedBy>
  <cp:revision>149</cp:revision>
  <cp:lastPrinted>2014-05-22T23:17:29Z</cp:lastPrinted>
  <dcterms:created xsi:type="dcterms:W3CDTF">2013-11-20T21:44:52Z</dcterms:created>
  <dcterms:modified xsi:type="dcterms:W3CDTF">2014-05-27T00:23:16Z</dcterms:modified>
</cp:coreProperties>
</file>