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11"/>
  </p:notesMasterIdLst>
  <p:sldIdLst>
    <p:sldId id="256" r:id="rId2"/>
    <p:sldId id="257" r:id="rId3"/>
    <p:sldId id="260" r:id="rId4"/>
    <p:sldId id="262" r:id="rId5"/>
    <p:sldId id="263" r:id="rId6"/>
    <p:sldId id="264" r:id="rId7"/>
    <p:sldId id="265" r:id="rId8"/>
    <p:sldId id="266" r:id="rId9"/>
    <p:sldId id="258" r:id="rId10"/>
  </p:sldIdLst>
  <p:sldSz cx="9144000" cy="6858000" type="screen4x3"/>
  <p:notesSz cx="7077075" cy="89550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14" autoAdjust="0"/>
  </p:normalViewPr>
  <p:slideViewPr>
    <p:cSldViewPr>
      <p:cViewPr varScale="1">
        <p:scale>
          <a:sx n="93" d="100"/>
          <a:sy n="93" d="100"/>
        </p:scale>
        <p:origin x="-118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4775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705" y="0"/>
            <a:ext cx="3066733" cy="447754"/>
          </a:xfrm>
          <a:prstGeom prst="rect">
            <a:avLst/>
          </a:prstGeom>
        </p:spPr>
        <p:txBody>
          <a:bodyPr vert="horz" lIns="91440" tIns="45720" rIns="91440" bIns="45720" rtlCol="0"/>
          <a:lstStyle>
            <a:lvl1pPr algn="r">
              <a:defRPr sz="1200"/>
            </a:lvl1pPr>
          </a:lstStyle>
          <a:p>
            <a:fld id="{050FAD39-3E29-4FF7-838C-0FEC57077542}" type="datetimeFigureOut">
              <a:rPr lang="en-US" smtClean="0"/>
              <a:t>29-Nov-13</a:t>
            </a:fld>
            <a:endParaRPr lang="en-US" dirty="0"/>
          </a:p>
        </p:txBody>
      </p:sp>
      <p:sp>
        <p:nvSpPr>
          <p:cNvPr id="4" name="Slide Image Placeholder 3"/>
          <p:cNvSpPr>
            <a:spLocks noGrp="1" noRot="1" noChangeAspect="1"/>
          </p:cNvSpPr>
          <p:nvPr>
            <p:ph type="sldImg" idx="2"/>
          </p:nvPr>
        </p:nvSpPr>
        <p:spPr>
          <a:xfrm>
            <a:off x="1300163" y="671513"/>
            <a:ext cx="4476750" cy="33575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7708" y="4253667"/>
            <a:ext cx="5661660" cy="402979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05780"/>
            <a:ext cx="3066733" cy="44775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505780"/>
            <a:ext cx="3066733" cy="447754"/>
          </a:xfrm>
          <a:prstGeom prst="rect">
            <a:avLst/>
          </a:prstGeom>
        </p:spPr>
        <p:txBody>
          <a:bodyPr vert="horz" lIns="91440" tIns="45720" rIns="91440" bIns="45720" rtlCol="0" anchor="b"/>
          <a:lstStyle>
            <a:lvl1pPr algn="r">
              <a:defRPr sz="1200"/>
            </a:lvl1pPr>
          </a:lstStyle>
          <a:p>
            <a:fld id="{FBEC8A54-3868-4EA0-A96E-C0D4AB11E249}" type="slidenum">
              <a:rPr lang="en-US" smtClean="0"/>
              <a:t>‹#›</a:t>
            </a:fld>
            <a:endParaRPr lang="en-US" dirty="0"/>
          </a:p>
        </p:txBody>
      </p:sp>
    </p:spTree>
    <p:extLst>
      <p:ext uri="{BB962C8B-B14F-4D97-AF65-F5344CB8AC3E}">
        <p14:creationId xmlns:p14="http://schemas.microsoft.com/office/powerpoint/2010/main" val="2474122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pacer.org/parent/index.asp"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pacer.org/bullying/resources/info-facts.as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pacer.org/publications/bullypdf/BP-17.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pacer.org/bullying/pdf/NBPC-flyer.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information shown</a:t>
            </a:r>
            <a:r>
              <a:rPr lang="en-US" baseline="0" dirty="0" smtClean="0"/>
              <a:t> here was provided by Pacer Center</a:t>
            </a:r>
          </a:p>
          <a:p>
            <a:endParaRPr lang="en-US" baseline="0" dirty="0" smtClean="0"/>
          </a:p>
          <a:p>
            <a:r>
              <a:rPr lang="en-US" sz="1200" b="0" i="0" kern="1200" dirty="0" smtClean="0">
                <a:solidFill>
                  <a:schemeClr val="tx1"/>
                </a:solidFill>
                <a:effectLst/>
                <a:latin typeface="+mn-lt"/>
                <a:ea typeface="+mn-ea"/>
                <a:cs typeface="+mn-cs"/>
              </a:rPr>
              <a:t>The mission of PACER Center (</a:t>
            </a:r>
            <a:r>
              <a:rPr lang="en-US" sz="1200" b="1" i="0"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arent </a:t>
            </a:r>
            <a:r>
              <a:rPr lang="en-US" sz="1200" b="1" i="0"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dvocacy </a:t>
            </a:r>
            <a:r>
              <a:rPr lang="en-US" sz="1200" b="1" i="0" kern="1200" dirty="0"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oalition for </a:t>
            </a:r>
            <a:r>
              <a:rPr lang="en-US" sz="1200" b="1" i="0" kern="1200" dirty="0" smtClean="0">
                <a:solidFill>
                  <a:schemeClr val="tx1"/>
                </a:solidFill>
                <a:effectLst/>
                <a:latin typeface="+mn-lt"/>
                <a:ea typeface="+mn-ea"/>
                <a:cs typeface="+mn-cs"/>
              </a:rPr>
              <a:t>E</a:t>
            </a:r>
            <a:r>
              <a:rPr lang="en-US" sz="1200" b="0" i="0" kern="1200" dirty="0" smtClean="0">
                <a:solidFill>
                  <a:schemeClr val="tx1"/>
                </a:solidFill>
                <a:effectLst/>
                <a:latin typeface="+mn-lt"/>
                <a:ea typeface="+mn-ea"/>
                <a:cs typeface="+mn-cs"/>
              </a:rPr>
              <a:t>ducational </a:t>
            </a:r>
            <a:r>
              <a:rPr lang="en-US" sz="1200" b="1" i="0" kern="1200" dirty="0" smtClean="0">
                <a:solidFill>
                  <a:schemeClr val="tx1"/>
                </a:solidFill>
                <a:effectLst/>
                <a:latin typeface="+mn-lt"/>
                <a:ea typeface="+mn-ea"/>
                <a:cs typeface="+mn-cs"/>
              </a:rPr>
              <a:t>R</a:t>
            </a:r>
            <a:r>
              <a:rPr lang="en-US" sz="1200" b="0" i="0" kern="1200" dirty="0" smtClean="0">
                <a:solidFill>
                  <a:schemeClr val="tx1"/>
                </a:solidFill>
                <a:effectLst/>
                <a:latin typeface="+mn-lt"/>
                <a:ea typeface="+mn-ea"/>
                <a:cs typeface="+mn-cs"/>
              </a:rPr>
              <a:t>ights) is to expand opportunities and enhance the quality of life of children and young adults with disabilities and their families, based on the concept of </a:t>
            </a:r>
            <a:r>
              <a:rPr lang="en-US" sz="1200" b="1" i="0" u="none" strike="noStrike" kern="1200" dirty="0" smtClean="0">
                <a:solidFill>
                  <a:schemeClr val="tx1"/>
                </a:solidFill>
                <a:effectLst/>
                <a:latin typeface="+mn-lt"/>
                <a:ea typeface="+mn-ea"/>
                <a:cs typeface="+mn-cs"/>
                <a:hlinkClick r:id="rId3"/>
              </a:rPr>
              <a:t>parents helping parents</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Founded in 1977, PACER Center was created by parents of children and youth with disabilities to help other parents and families facing similar challenges. Today, PACER Center expands opportunities and enhances the quality of life of children and young adults with disabilities and their families. PACER is staffed primarily by parents of children with disabilities and works in coalition with 18 disability organizations.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With assistance to individual families, workshops, materials for parents and professionals, and leadership in securing a free and appropriate public education for all children, PACER's work affects and encourages families in Minnesota and across the nation.</a:t>
            </a:r>
          </a:p>
          <a:p>
            <a:endParaRPr lang="en-US" dirty="0"/>
          </a:p>
        </p:txBody>
      </p:sp>
      <p:sp>
        <p:nvSpPr>
          <p:cNvPr id="4" name="Slide Number Placeholder 3"/>
          <p:cNvSpPr>
            <a:spLocks noGrp="1"/>
          </p:cNvSpPr>
          <p:nvPr>
            <p:ph type="sldNum" sz="quarter" idx="10"/>
          </p:nvPr>
        </p:nvSpPr>
        <p:spPr/>
        <p:txBody>
          <a:bodyPr/>
          <a:lstStyle/>
          <a:p>
            <a:fld id="{FBEC8A54-3868-4EA0-A96E-C0D4AB11E249}" type="slidenum">
              <a:rPr lang="en-US" smtClean="0"/>
              <a:t>1</a:t>
            </a:fld>
            <a:endParaRPr lang="en-US" dirty="0"/>
          </a:p>
        </p:txBody>
      </p:sp>
    </p:spTree>
    <p:extLst>
      <p:ext uri="{BB962C8B-B14F-4D97-AF65-F5344CB8AC3E}">
        <p14:creationId xmlns:p14="http://schemas.microsoft.com/office/powerpoint/2010/main" val="3840549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Defining Bullying Behavior</a:t>
            </a:r>
          </a:p>
          <a:p>
            <a:endParaRPr lang="en-US"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What is bullying? At first glance, many people might think this behavior is easy to define. Their first image of bullying might be of a physically intimidating boy beating up a smaller classmate. While that can still be considered bullying today, parents need to know that bullying behaviors can be much more complex and varied than the stereotype.</a:t>
            </a:r>
          </a:p>
          <a:p>
            <a:r>
              <a:rPr lang="en-US" sz="1200" b="0" i="0" kern="1200" dirty="0" smtClean="0">
                <a:solidFill>
                  <a:schemeClr val="tx1"/>
                </a:solidFill>
                <a:effectLst/>
                <a:latin typeface="+mn-lt"/>
                <a:ea typeface="+mn-ea"/>
                <a:cs typeface="+mn-cs"/>
              </a:rPr>
              <a:t>For example, harmful bullying can also occur quietly and covertly, through gossip or on the Internet, causing emotional damage.</a:t>
            </a:r>
          </a:p>
          <a:p>
            <a:r>
              <a:rPr lang="en-US" sz="1200" b="0" i="0" kern="1200" dirty="0" smtClean="0">
                <a:solidFill>
                  <a:schemeClr val="tx1"/>
                </a:solidFill>
                <a:effectLst/>
                <a:latin typeface="+mn-lt"/>
                <a:ea typeface="+mn-ea"/>
                <a:cs typeface="+mn-cs"/>
              </a:rPr>
              <a:t>As a starting point let’s consider a few other features that have been included in definitions of bullying. Although definitions vary from source to source, most agree that an act is defined as bullying when:</a:t>
            </a:r>
          </a:p>
          <a:p>
            <a:r>
              <a:rPr lang="en-US" sz="1200" b="0" i="0" kern="1200" dirty="0" smtClean="0">
                <a:solidFill>
                  <a:schemeClr val="tx1"/>
                </a:solidFill>
                <a:effectLst/>
                <a:latin typeface="+mn-lt"/>
                <a:ea typeface="+mn-ea"/>
                <a:cs typeface="+mn-cs"/>
              </a:rPr>
              <a:t>The behavior hurts or harms another person physically or emotionally.</a:t>
            </a:r>
          </a:p>
          <a:p>
            <a:r>
              <a:rPr lang="en-US" sz="1200" b="0" i="0" kern="1200" dirty="0" smtClean="0">
                <a:solidFill>
                  <a:schemeClr val="tx1"/>
                </a:solidFill>
                <a:effectLst/>
                <a:latin typeface="+mn-lt"/>
                <a:ea typeface="+mn-ea"/>
                <a:cs typeface="+mn-cs"/>
              </a:rPr>
              <a:t>The targets have difficulty stopping the behavior directed at them, and struggle to defend themselves.</a:t>
            </a:r>
          </a:p>
          <a:p>
            <a:r>
              <a:rPr lang="en-US" sz="1200" b="0" i="0" kern="1200" dirty="0" smtClean="0">
                <a:solidFill>
                  <a:schemeClr val="tx1"/>
                </a:solidFill>
                <a:effectLst/>
                <a:latin typeface="+mn-lt"/>
                <a:ea typeface="+mn-ea"/>
                <a:cs typeface="+mn-cs"/>
              </a:rPr>
              <a:t>Many definitions include a statement about the ”imbalance of power”, described as when the student with the bullying behavior has more “power”, either physically, socially, or emotionally, such as a higher social status, is physically larger or emotionally intimidating.</a:t>
            </a:r>
          </a:p>
          <a:p>
            <a:r>
              <a:rPr lang="en-US" sz="1200" b="0" i="0" kern="1200" dirty="0" smtClean="0">
                <a:solidFill>
                  <a:schemeClr val="tx1"/>
                </a:solidFill>
                <a:effectLst/>
                <a:latin typeface="+mn-lt"/>
                <a:ea typeface="+mn-ea"/>
                <a:cs typeface="+mn-cs"/>
              </a:rPr>
              <a:t>Many definitions also include:</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The types of Bullying:</a:t>
            </a:r>
            <a:r>
              <a:rPr lang="en-US" sz="1200" b="0" i="0" kern="1200" dirty="0" smtClean="0">
                <a:solidFill>
                  <a:schemeClr val="tx1"/>
                </a:solidFill>
                <a:effectLst/>
                <a:latin typeface="+mn-lt"/>
                <a:ea typeface="+mn-ea"/>
                <a:cs typeface="+mn-cs"/>
              </a:rPr>
              <a:t> The behavior can be overt, with physical behaviors, such as fighting, hitting or name calling, or it can be covert, with emotional-social interactions, such as gossiping or leaving someone out on purpose.</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Intent of the part of the student with bullying behavior:</a:t>
            </a:r>
            <a:r>
              <a:rPr lang="en-US" sz="1200" b="0" i="0" kern="1200" dirty="0" smtClean="0">
                <a:solidFill>
                  <a:schemeClr val="tx1"/>
                </a:solidFill>
                <a:effectLst/>
                <a:latin typeface="+mn-lt"/>
                <a:ea typeface="+mn-ea"/>
                <a:cs typeface="+mn-cs"/>
              </a:rPr>
              <a:t> “It is intentional, meaning the act is done willfully, knowingly, and with deliberation to hurt or harm,” but there is some controversy with this statement as some assert that not all bullying behavior is done with intent or that the individual bullying realizes that their behavior is hurting another individual.</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Distinction about amount and duration:</a:t>
            </a:r>
            <a:r>
              <a:rPr lang="en-US" sz="1200" b="0" i="0" kern="1200" dirty="0" smtClean="0">
                <a:solidFill>
                  <a:schemeClr val="tx1"/>
                </a:solidFill>
                <a:effectLst/>
                <a:latin typeface="+mn-lt"/>
                <a:ea typeface="+mn-ea"/>
                <a:cs typeface="+mn-cs"/>
              </a:rPr>
              <a:t> Many definitions indicate that the bullying is “repeated”, but the reality is that bullying can be circumstantial or chronic. It might be the result of a single situation, such as being the new student at school, or it might be behavior that has been directed at the individual for a long period of time.</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The implications for all students:</a:t>
            </a:r>
            <a:r>
              <a:rPr lang="en-US" sz="1200" b="0" i="0" kern="1200" dirty="0" smtClean="0">
                <a:solidFill>
                  <a:schemeClr val="tx1"/>
                </a:solidFill>
                <a:effectLst/>
                <a:latin typeface="+mn-lt"/>
                <a:ea typeface="+mn-ea"/>
                <a:cs typeface="+mn-cs"/>
              </a:rPr>
              <a:t> It is also important to note that bullying is not just about the implications for those targeted by the behaviors, but that the behavior can impact all students in the school, including those who witness the behavior and those that engage in the behavior.</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Additional factors:</a:t>
            </a:r>
            <a:r>
              <a:rPr lang="en-US" sz="1200" b="0" i="0" kern="1200" dirty="0" smtClean="0">
                <a:solidFill>
                  <a:schemeClr val="tx1"/>
                </a:solidFill>
                <a:effectLst/>
                <a:latin typeface="+mn-lt"/>
                <a:ea typeface="+mn-ea"/>
                <a:cs typeface="+mn-cs"/>
              </a:rPr>
              <a:t> these can include; the differentiation between bullying and harassment, enumeration of protected classes, statements around the use of technology, how the behavior impacts educational performance and the physical locations that would fall under the jurisdiction of school sanctions.</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A basic guideline for your child is this:</a:t>
            </a:r>
            <a:r>
              <a:rPr lang="en-US" sz="1200" b="0" i="0" kern="1200" dirty="0" smtClean="0">
                <a:solidFill>
                  <a:schemeClr val="tx1"/>
                </a:solidFill>
                <a:effectLst/>
                <a:latin typeface="+mn-lt"/>
                <a:ea typeface="+mn-ea"/>
                <a:cs typeface="+mn-cs"/>
              </a:rPr>
              <a:t> Let the child know that if the behavior [of another student] hurts or harms them, either emotionally or physically, it’s bullying.</a:t>
            </a:r>
          </a:p>
          <a:p>
            <a:endParaRPr lang="en-US" dirty="0" smtClean="0"/>
          </a:p>
          <a:p>
            <a:endParaRPr lang="en-US" b="1" i="1" u="sng" dirty="0" smtClean="0"/>
          </a:p>
          <a:p>
            <a:r>
              <a:rPr lang="en-US" b="1" i="1" u="sng" dirty="0" smtClean="0"/>
              <a:t>Source:</a:t>
            </a:r>
          </a:p>
          <a:p>
            <a:r>
              <a:rPr lang="en-US" dirty="0" smtClean="0">
                <a:hlinkClick r:id="rId3"/>
              </a:rPr>
              <a:t>http://www.pacer.org/bullying/resources/info-facts.asp</a:t>
            </a:r>
            <a:endParaRPr lang="en-US" dirty="0"/>
          </a:p>
        </p:txBody>
      </p:sp>
      <p:sp>
        <p:nvSpPr>
          <p:cNvPr id="4" name="Slide Number Placeholder 3"/>
          <p:cNvSpPr>
            <a:spLocks noGrp="1"/>
          </p:cNvSpPr>
          <p:nvPr>
            <p:ph type="sldNum" sz="quarter" idx="10"/>
          </p:nvPr>
        </p:nvSpPr>
        <p:spPr/>
        <p:txBody>
          <a:bodyPr/>
          <a:lstStyle/>
          <a:p>
            <a:fld id="{FBEC8A54-3868-4EA0-A96E-C0D4AB11E249}" type="slidenum">
              <a:rPr lang="en-US" smtClean="0"/>
              <a:t>2</a:t>
            </a:fld>
            <a:endParaRPr lang="en-US" dirty="0"/>
          </a:p>
        </p:txBody>
      </p:sp>
    </p:spTree>
    <p:extLst>
      <p:ext uri="{BB962C8B-B14F-4D97-AF65-F5344CB8AC3E}">
        <p14:creationId xmlns:p14="http://schemas.microsoft.com/office/powerpoint/2010/main" val="1993863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Drama: Is It Happening to You?</a:t>
            </a:r>
          </a:p>
          <a:p>
            <a:endParaRPr lang="en-US" dirty="0" smtClean="0"/>
          </a:p>
          <a:p>
            <a:r>
              <a:rPr lang="en-US" dirty="0" smtClean="0"/>
              <a:t>Advice for Teens Who Are Experiencing Bullying</a:t>
            </a:r>
          </a:p>
          <a:p>
            <a:endParaRPr lang="en-US" dirty="0" smtClean="0"/>
          </a:p>
          <a:p>
            <a:r>
              <a:rPr lang="en-US" dirty="0" smtClean="0"/>
              <a:t>Drama. Bullying. Teasing. Harassment. No matter what you call it, it hurts. If you’re pushed, hit, or your things are ripped off or trashed, it can hurt physically. If you’re ignored by friends or cruel things are posted about you online, it can hurt emotionally. If it happens to you, you’ve probably asked yourself, “Why me?” You know how painful it is to be treated this way.</a:t>
            </a:r>
          </a:p>
          <a:p>
            <a:endParaRPr lang="en-US" dirty="0" smtClean="0"/>
          </a:p>
          <a:p>
            <a:r>
              <a:rPr lang="en-US" dirty="0" smtClean="0"/>
              <a:t>So seriously, what can you do? A lot! </a:t>
            </a:r>
          </a:p>
          <a:p>
            <a:endParaRPr lang="en-US" dirty="0" smtClean="0"/>
          </a:p>
          <a:p>
            <a:r>
              <a:rPr lang="en-US" dirty="0" smtClean="0"/>
              <a:t>You can take back control, but you don’t have to do it on your own. Remember, bullying is never your fault and you have the right to make it stop. Begin taking back control by talking to your parent or an adult you can trust. Then check out these three steps for handling the situation at school. </a:t>
            </a:r>
          </a:p>
          <a:p>
            <a:endParaRPr lang="en-US" dirty="0" smtClean="0"/>
          </a:p>
          <a:p>
            <a:r>
              <a:rPr lang="en-US" b="1" u="sng" dirty="0" smtClean="0"/>
              <a:t>1. Know That You Are Not Alone</a:t>
            </a:r>
          </a:p>
          <a:p>
            <a:r>
              <a:rPr lang="en-US" dirty="0" smtClean="0"/>
              <a:t>“When I walk into the classroom, all the girls start whispering with each other and laughing.” -Jenny, 7th grade</a:t>
            </a:r>
          </a:p>
          <a:p>
            <a:endParaRPr lang="en-US" dirty="0" smtClean="0"/>
          </a:p>
          <a:p>
            <a:r>
              <a:rPr lang="en-US" dirty="0" smtClean="0"/>
              <a:t>Ever feel like this only happens to you? It doesn’t. Unfortunately, bullying happens to a lot of kids. It happens in small schools, large schools, rural schools, and city schools. It can happen in preschool, high school, and every school in between. It happens in Australia, Argentina, and all around the globe. </a:t>
            </a:r>
          </a:p>
          <a:p>
            <a:endParaRPr lang="en-US" dirty="0" smtClean="0"/>
          </a:p>
          <a:p>
            <a:r>
              <a:rPr lang="en-US" dirty="0" smtClean="0"/>
              <a:t>Sometimes people say that bullying is just part of growing up or that you should just “deal with it” and it will go away. This is NOT true. Even though bullying happens to a lot of kids, that doesn’t ever make it right. No one deserves to be bullied, everyone deserves respect, and everyone has a right to feel safe at school. </a:t>
            </a:r>
          </a:p>
          <a:p>
            <a:endParaRPr lang="en-US" dirty="0" smtClean="0"/>
          </a:p>
          <a:p>
            <a:r>
              <a:rPr lang="en-US" b="1" u="sng" dirty="0" smtClean="0"/>
              <a:t>2. Be a Self-advocate</a:t>
            </a:r>
          </a:p>
          <a:p>
            <a:endParaRPr lang="en-US" dirty="0" smtClean="0"/>
          </a:p>
          <a:p>
            <a:r>
              <a:rPr lang="en-US" dirty="0" smtClean="0"/>
              <a:t>“Self-Advocate? Seriously, what does that even mean?” -Nick, 6th grade </a:t>
            </a:r>
          </a:p>
          <a:p>
            <a:endParaRPr lang="en-US" dirty="0" smtClean="0"/>
          </a:p>
          <a:p>
            <a:r>
              <a:rPr lang="en-US" dirty="0" smtClean="0"/>
              <a:t>Being a “self-advocate” means speaking up for yourself, telling people what you need, and taking action. Bullying can be stopped, but you need a plan. First, think about what you can do to change your situation, and then make an action plan. You can download a copy of PACER’s Student Action Plan from PACER.org/Bullying. In the plan:</a:t>
            </a:r>
          </a:p>
          <a:p>
            <a:endParaRPr lang="en-US" dirty="0" smtClean="0"/>
          </a:p>
          <a:p>
            <a:r>
              <a:rPr lang="en-US" dirty="0" smtClean="0"/>
              <a:t>• Write down what is happening to you, when and where it takes place, and who is involved.</a:t>
            </a:r>
          </a:p>
          <a:p>
            <a:r>
              <a:rPr lang="en-US" dirty="0" smtClean="0"/>
              <a:t>• Include what you would like to change, how things could be changed, and what would help you gain control over the situation.</a:t>
            </a:r>
          </a:p>
          <a:p>
            <a:r>
              <a:rPr lang="en-US" dirty="0" smtClean="0"/>
              <a:t>• List your role in this action plan, who else should be involved, and what they could do. Share this information with your parents and an adult you trust at school. </a:t>
            </a:r>
          </a:p>
          <a:p>
            <a:endParaRPr lang="en-US" dirty="0" smtClean="0"/>
          </a:p>
          <a:p>
            <a:r>
              <a:rPr lang="en-US" b="1" u="sng" dirty="0" smtClean="0"/>
              <a:t>3. Assert Your Rights</a:t>
            </a:r>
          </a:p>
          <a:p>
            <a:r>
              <a:rPr lang="en-US" dirty="0" smtClean="0"/>
              <a:t>“We are told over and over again to tell an adult. I tried that at my school and was told that’s just how kids in middle school act.” -Jack, 8th grade student with Asperger's</a:t>
            </a:r>
          </a:p>
          <a:p>
            <a:endParaRPr lang="en-US" dirty="0" smtClean="0"/>
          </a:p>
          <a:p>
            <a:r>
              <a:rPr lang="en-US" dirty="0" smtClean="0"/>
              <a:t>Every student has the right to feel safe at school. If one adult isn’t able to help you, don’t give up! It is your right to talk with another adult, such as a parent. When you do speak to a teacher, an administrator, or a person you trust at school:</a:t>
            </a:r>
          </a:p>
          <a:p>
            <a:endParaRPr lang="en-US" dirty="0" smtClean="0"/>
          </a:p>
          <a:p>
            <a:r>
              <a:rPr lang="en-US" dirty="0" smtClean="0"/>
              <a:t>• Share all of the information in your action plan. </a:t>
            </a:r>
          </a:p>
          <a:p>
            <a:r>
              <a:rPr lang="en-US" dirty="0" smtClean="0"/>
              <a:t>• Ask: “What can be done so I feel safe and other kids do, too?” </a:t>
            </a:r>
          </a:p>
          <a:p>
            <a:r>
              <a:rPr lang="en-US" dirty="0" smtClean="0"/>
              <a:t>• Tell adults that there are laws outlining the school’s responsibility in handling bullying situations. You may have additional protections under federal law when the bullying is about:</a:t>
            </a:r>
          </a:p>
          <a:p>
            <a:endParaRPr lang="en-US" dirty="0" smtClean="0"/>
          </a:p>
          <a:p>
            <a:r>
              <a:rPr lang="en-US" dirty="0" smtClean="0"/>
              <a:t>■ Race, color, or national origin</a:t>
            </a:r>
          </a:p>
          <a:p>
            <a:r>
              <a:rPr lang="en-US" dirty="0" smtClean="0"/>
              <a:t>■ Sex</a:t>
            </a:r>
          </a:p>
          <a:p>
            <a:r>
              <a:rPr lang="en-US" dirty="0" smtClean="0"/>
              <a:t>■ Religion</a:t>
            </a:r>
          </a:p>
          <a:p>
            <a:r>
              <a:rPr lang="en-US" dirty="0" smtClean="0"/>
              <a:t>■ Disability</a:t>
            </a:r>
          </a:p>
          <a:p>
            <a:endParaRPr lang="en-US" dirty="0" smtClean="0"/>
          </a:p>
          <a:p>
            <a:r>
              <a:rPr lang="en-US" dirty="0" smtClean="0"/>
              <a:t> State and local laws may provide additional protections on other bases, including sexual orientation.</a:t>
            </a:r>
          </a:p>
          <a:p>
            <a:endParaRPr lang="en-US" dirty="0" smtClean="0"/>
          </a:p>
          <a:p>
            <a:r>
              <a:rPr lang="en-US" dirty="0" smtClean="0"/>
              <a:t> Some adults may not know this, so clue them in and keep talking until someone understands. Visit www.Olweus.org for an interactive map leading to each state law. No matter what you call it, bullying is painful. But you don’t have go through it alone! There are people who will help you, and it is your right to be safe</a:t>
            </a:r>
          </a:p>
          <a:p>
            <a:endParaRPr lang="en-US" dirty="0" smtClean="0"/>
          </a:p>
          <a:p>
            <a:r>
              <a:rPr lang="en-US" b="1" i="1" u="sng" dirty="0" smtClean="0"/>
              <a:t>Source:</a:t>
            </a:r>
          </a:p>
          <a:p>
            <a:r>
              <a:rPr lang="en-US" dirty="0" smtClean="0">
                <a:hlinkClick r:id="rId3"/>
              </a:rPr>
              <a:t>http://www.pacer.org/publications/bullypdf/BP-17.pdf</a:t>
            </a:r>
            <a:endParaRPr lang="en-US" dirty="0" smtClean="0"/>
          </a:p>
          <a:p>
            <a:endParaRPr lang="en-US" dirty="0" smtClean="0"/>
          </a:p>
          <a:p>
            <a:r>
              <a:rPr lang="en-US" dirty="0" smtClean="0"/>
              <a:t>Information provided by: PACER’s National Bullying Prevention Center®</a:t>
            </a:r>
          </a:p>
          <a:p>
            <a:r>
              <a:rPr lang="en-US" dirty="0" smtClean="0"/>
              <a:t>ACTion</a:t>
            </a:r>
            <a:r>
              <a:rPr lang="en-US" baseline="0" dirty="0" smtClean="0"/>
              <a:t> Sheet BP-17</a:t>
            </a:r>
            <a:endParaRPr lang="en-US" dirty="0" smtClean="0"/>
          </a:p>
          <a:p>
            <a:r>
              <a:rPr lang="en-US" dirty="0" smtClean="0"/>
              <a:t>PACER.org/Bullying</a:t>
            </a:r>
          </a:p>
          <a:p>
            <a:r>
              <a:rPr lang="en-US" dirty="0" smtClean="0"/>
              <a:t>PACERKidsAgainstBullying.org</a:t>
            </a:r>
          </a:p>
          <a:p>
            <a:r>
              <a:rPr lang="en-US" dirty="0" smtClean="0"/>
              <a:t>PACERTeensAgainstBullying.org</a:t>
            </a:r>
            <a:endParaRPr lang="en-US" dirty="0"/>
          </a:p>
        </p:txBody>
      </p:sp>
      <p:sp>
        <p:nvSpPr>
          <p:cNvPr id="4" name="Slide Number Placeholder 3"/>
          <p:cNvSpPr>
            <a:spLocks noGrp="1"/>
          </p:cNvSpPr>
          <p:nvPr>
            <p:ph type="sldNum" sz="quarter" idx="10"/>
          </p:nvPr>
        </p:nvSpPr>
        <p:spPr/>
        <p:txBody>
          <a:bodyPr/>
          <a:lstStyle/>
          <a:p>
            <a:fld id="{FBEC8A54-3868-4EA0-A96E-C0D4AB11E249}" type="slidenum">
              <a:rPr lang="en-US" smtClean="0"/>
              <a:t>3</a:t>
            </a:fld>
            <a:endParaRPr lang="en-US" dirty="0"/>
          </a:p>
        </p:txBody>
      </p:sp>
    </p:spTree>
    <p:extLst>
      <p:ext uri="{BB962C8B-B14F-4D97-AF65-F5344CB8AC3E}">
        <p14:creationId xmlns:p14="http://schemas.microsoft.com/office/powerpoint/2010/main" val="893247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EC8A54-3868-4EA0-A96E-C0D4AB11E249}" type="slidenum">
              <a:rPr lang="en-US" smtClean="0"/>
              <a:t>4</a:t>
            </a:fld>
            <a:endParaRPr lang="en-US" dirty="0"/>
          </a:p>
        </p:txBody>
      </p:sp>
    </p:spTree>
    <p:extLst>
      <p:ext uri="{BB962C8B-B14F-4D97-AF65-F5344CB8AC3E}">
        <p14:creationId xmlns:p14="http://schemas.microsoft.com/office/powerpoint/2010/main" val="2131237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EC8A54-3868-4EA0-A96E-C0D4AB11E249}" type="slidenum">
              <a:rPr lang="en-US" smtClean="0"/>
              <a:t>5</a:t>
            </a:fld>
            <a:endParaRPr lang="en-US" dirty="0"/>
          </a:p>
        </p:txBody>
      </p:sp>
    </p:spTree>
    <p:extLst>
      <p:ext uri="{BB962C8B-B14F-4D97-AF65-F5344CB8AC3E}">
        <p14:creationId xmlns:p14="http://schemas.microsoft.com/office/powerpoint/2010/main" val="421602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EC8A54-3868-4EA0-A96E-C0D4AB11E249}" type="slidenum">
              <a:rPr lang="en-US" smtClean="0"/>
              <a:t>6</a:t>
            </a:fld>
            <a:endParaRPr lang="en-US" dirty="0"/>
          </a:p>
        </p:txBody>
      </p:sp>
    </p:spTree>
    <p:extLst>
      <p:ext uri="{BB962C8B-B14F-4D97-AF65-F5344CB8AC3E}">
        <p14:creationId xmlns:p14="http://schemas.microsoft.com/office/powerpoint/2010/main" val="2933068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EC8A54-3868-4EA0-A96E-C0D4AB11E249}" type="slidenum">
              <a:rPr lang="en-US" smtClean="0"/>
              <a:t>7</a:t>
            </a:fld>
            <a:endParaRPr lang="en-US" dirty="0"/>
          </a:p>
        </p:txBody>
      </p:sp>
    </p:spTree>
    <p:extLst>
      <p:ext uri="{BB962C8B-B14F-4D97-AF65-F5344CB8AC3E}">
        <p14:creationId xmlns:p14="http://schemas.microsoft.com/office/powerpoint/2010/main" val="773579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EC8A54-3868-4EA0-A96E-C0D4AB11E249}" type="slidenum">
              <a:rPr lang="en-US" smtClean="0"/>
              <a:t>8</a:t>
            </a:fld>
            <a:endParaRPr lang="en-US" dirty="0"/>
          </a:p>
        </p:txBody>
      </p:sp>
    </p:spTree>
    <p:extLst>
      <p:ext uri="{BB962C8B-B14F-4D97-AF65-F5344CB8AC3E}">
        <p14:creationId xmlns:p14="http://schemas.microsoft.com/office/powerpoint/2010/main" val="218081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smtClean="0"/>
              <a:t>Source:</a:t>
            </a:r>
          </a:p>
          <a:p>
            <a:r>
              <a:rPr lang="en-US" dirty="0" smtClean="0">
                <a:hlinkClick r:id="rId3"/>
              </a:rPr>
              <a:t>http://www.pacer.org/bullying/pdf/NBPC-flyer.pdf</a:t>
            </a:r>
            <a:endParaRPr lang="en-US" dirty="0" smtClean="0"/>
          </a:p>
          <a:p>
            <a:endParaRPr lang="en-US" dirty="0" smtClean="0"/>
          </a:p>
          <a:p>
            <a:r>
              <a:rPr lang="en-US" dirty="0" smtClean="0"/>
              <a:t>Information provided by: PACER’s National Bullying Prevention Center®</a:t>
            </a:r>
          </a:p>
          <a:p>
            <a:r>
              <a:rPr lang="en-US" dirty="0" smtClean="0"/>
              <a:t>PACER.org/Bullying</a:t>
            </a:r>
          </a:p>
          <a:p>
            <a:r>
              <a:rPr lang="en-US" dirty="0" smtClean="0"/>
              <a:t>PACERKidsAgainstBullying.org</a:t>
            </a:r>
          </a:p>
          <a:p>
            <a:r>
              <a:rPr lang="en-US" dirty="0" smtClean="0"/>
              <a:t>PACERTeensAgainstBullying.org</a:t>
            </a:r>
          </a:p>
          <a:p>
            <a:endParaRPr lang="en-US" dirty="0"/>
          </a:p>
        </p:txBody>
      </p:sp>
      <p:sp>
        <p:nvSpPr>
          <p:cNvPr id="4" name="Slide Number Placeholder 3"/>
          <p:cNvSpPr>
            <a:spLocks noGrp="1"/>
          </p:cNvSpPr>
          <p:nvPr>
            <p:ph type="sldNum" sz="quarter" idx="10"/>
          </p:nvPr>
        </p:nvSpPr>
        <p:spPr/>
        <p:txBody>
          <a:bodyPr/>
          <a:lstStyle/>
          <a:p>
            <a:fld id="{FBEC8A54-3868-4EA0-A96E-C0D4AB11E249}" type="slidenum">
              <a:rPr lang="en-US" smtClean="0"/>
              <a:t>9</a:t>
            </a:fld>
            <a:endParaRPr lang="en-US" dirty="0"/>
          </a:p>
        </p:txBody>
      </p:sp>
    </p:spTree>
    <p:extLst>
      <p:ext uri="{BB962C8B-B14F-4D97-AF65-F5344CB8AC3E}">
        <p14:creationId xmlns:p14="http://schemas.microsoft.com/office/powerpoint/2010/main" val="833443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93AB778-75C1-4642-9147-BE34B2855533}" type="datetimeFigureOut">
              <a:rPr lang="en-US" smtClean="0"/>
              <a:t>29-Nov-13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052194-BC40-4E23-9476-7ECB42C470BC}"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AB778-75C1-4642-9147-BE34B2855533}" type="datetimeFigureOut">
              <a:rPr lang="en-US" smtClean="0"/>
              <a:t>29-Nov-13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052194-BC40-4E23-9476-7ECB42C470B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3AB778-75C1-4642-9147-BE34B2855533}" type="datetimeFigureOut">
              <a:rPr lang="en-US" smtClean="0"/>
              <a:t>29-Nov-13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052194-BC40-4E23-9476-7ECB42C470B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AB778-75C1-4642-9147-BE34B2855533}" type="datetimeFigureOut">
              <a:rPr lang="en-US" smtClean="0"/>
              <a:t>29-Nov-13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052194-BC40-4E23-9476-7ECB42C470B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3AB778-75C1-4642-9147-BE34B2855533}" type="datetimeFigureOut">
              <a:rPr lang="en-US" smtClean="0"/>
              <a:t>29-Nov-13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052194-BC40-4E23-9476-7ECB42C470BC}"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93AB778-75C1-4642-9147-BE34B2855533}" type="datetimeFigureOut">
              <a:rPr lang="en-US" smtClean="0"/>
              <a:t>29-Nov-13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052194-BC40-4E23-9476-7ECB42C470B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3AB778-75C1-4642-9147-BE34B2855533}" type="datetimeFigureOut">
              <a:rPr lang="en-US" smtClean="0"/>
              <a:t>29-Nov-13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052194-BC40-4E23-9476-7ECB42C470BC}"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3AB778-75C1-4642-9147-BE34B2855533}" type="datetimeFigureOut">
              <a:rPr lang="en-US" smtClean="0"/>
              <a:t>29-Nov-13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052194-BC40-4E23-9476-7ECB42C470B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3AB778-75C1-4642-9147-BE34B2855533}" type="datetimeFigureOut">
              <a:rPr lang="en-US" smtClean="0"/>
              <a:t>29-Nov-13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052194-BC40-4E23-9476-7ECB42C470B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3AB778-75C1-4642-9147-BE34B2855533}" type="datetimeFigureOut">
              <a:rPr lang="en-US" smtClean="0"/>
              <a:t>29-Nov-13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052194-BC40-4E23-9476-7ECB42C470BC}"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3AB778-75C1-4642-9147-BE34B2855533}" type="datetimeFigureOut">
              <a:rPr lang="en-US" smtClean="0"/>
              <a:t>29-Nov-13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052194-BC40-4E23-9476-7ECB42C470B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893AB778-75C1-4642-9147-BE34B2855533}" type="datetimeFigureOut">
              <a:rPr lang="en-US" smtClean="0"/>
              <a:t>29-Nov-13</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98052194-BC40-4E23-9476-7ECB42C470B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pacer.org/bullying/video/player.asp?video=5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pacer.org/bullying/video/player.asp?video=40" TargetMode="External"/><Relationship Id="rId4" Type="http://schemas.openxmlformats.org/officeDocument/2006/relationships/hyperlink" Target="http://www.pacer.org/bullying/video/player.asp?video=43"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Bullying</a:t>
            </a:r>
            <a:endParaRPr lang="en-US" dirty="0"/>
          </a:p>
        </p:txBody>
      </p:sp>
      <p:sp>
        <p:nvSpPr>
          <p:cNvPr id="4" name="Subtitle 2"/>
          <p:cNvSpPr txBox="1">
            <a:spLocks/>
          </p:cNvSpPr>
          <p:nvPr/>
        </p:nvSpPr>
        <p:spPr>
          <a:xfrm>
            <a:off x="2209800" y="5257800"/>
            <a:ext cx="6400800" cy="1066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0"/>
              </a:spcBef>
            </a:pPr>
            <a:r>
              <a:rPr lang="en-US" sz="2000" dirty="0" smtClean="0"/>
              <a:t>Colin Alesse</a:t>
            </a:r>
          </a:p>
          <a:p>
            <a:pPr algn="r">
              <a:spcBef>
                <a:spcPts val="0"/>
              </a:spcBef>
            </a:pPr>
            <a:r>
              <a:rPr lang="en-US" sz="2000" dirty="0" smtClean="0"/>
              <a:t>Troop 235</a:t>
            </a:r>
          </a:p>
          <a:p>
            <a:pPr algn="r">
              <a:spcBef>
                <a:spcPts val="0"/>
              </a:spcBef>
            </a:pPr>
            <a:r>
              <a:rPr lang="en-US" sz="2000" dirty="0" smtClean="0"/>
              <a:t>Mount Prospect, IL</a:t>
            </a:r>
            <a:endParaRPr lang="en-US" sz="2000" dirty="0"/>
          </a:p>
        </p:txBody>
      </p:sp>
    </p:spTree>
    <p:extLst>
      <p:ext uri="{BB962C8B-B14F-4D97-AF65-F5344CB8AC3E}">
        <p14:creationId xmlns:p14="http://schemas.microsoft.com/office/powerpoint/2010/main" val="3268020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Bullying vs. Scouting</a:t>
            </a:r>
            <a:endParaRPr lang="en-US" dirty="0"/>
          </a:p>
        </p:txBody>
      </p:sp>
      <p:sp>
        <p:nvSpPr>
          <p:cNvPr id="3" name="Content Placeholder 2"/>
          <p:cNvSpPr>
            <a:spLocks noGrp="1"/>
          </p:cNvSpPr>
          <p:nvPr>
            <p:ph idx="1"/>
          </p:nvPr>
        </p:nvSpPr>
        <p:spPr>
          <a:xfrm>
            <a:off x="589660" y="1278308"/>
            <a:ext cx="3962400" cy="533400"/>
          </a:xfrm>
        </p:spPr>
        <p:txBody>
          <a:bodyPr>
            <a:normAutofit/>
          </a:bodyPr>
          <a:lstStyle/>
          <a:p>
            <a:pPr marL="0" indent="0">
              <a:buNone/>
            </a:pPr>
            <a:r>
              <a:rPr lang="en-US" sz="2800" dirty="0" smtClean="0"/>
              <a:t>What does it look like?</a:t>
            </a:r>
          </a:p>
        </p:txBody>
      </p:sp>
      <p:sp>
        <p:nvSpPr>
          <p:cNvPr id="4" name="Content Placeholder 2"/>
          <p:cNvSpPr txBox="1">
            <a:spLocks/>
          </p:cNvSpPr>
          <p:nvPr/>
        </p:nvSpPr>
        <p:spPr>
          <a:xfrm>
            <a:off x="894460" y="2497508"/>
            <a:ext cx="3048000" cy="411479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smtClean="0"/>
              <a:t>Teasing</a:t>
            </a:r>
          </a:p>
          <a:p>
            <a:r>
              <a:rPr lang="en-US" sz="2000" dirty="0" smtClean="0"/>
              <a:t>Harassing</a:t>
            </a:r>
          </a:p>
          <a:p>
            <a:r>
              <a:rPr lang="en-US" sz="2000" dirty="0" smtClean="0"/>
              <a:t>Pushing</a:t>
            </a:r>
          </a:p>
          <a:p>
            <a:r>
              <a:rPr lang="en-US" sz="2000" dirty="0" smtClean="0"/>
              <a:t>Hurting</a:t>
            </a:r>
          </a:p>
          <a:p>
            <a:r>
              <a:rPr lang="en-US" sz="2000" dirty="0" smtClean="0"/>
              <a:t>Hitting</a:t>
            </a:r>
          </a:p>
          <a:p>
            <a:r>
              <a:rPr lang="en-US" sz="2000" dirty="0" smtClean="0"/>
              <a:t>Taking things</a:t>
            </a:r>
          </a:p>
          <a:p>
            <a:r>
              <a:rPr lang="en-US" sz="2000" dirty="0" smtClean="0"/>
              <a:t>Trashing things</a:t>
            </a:r>
          </a:p>
          <a:p>
            <a:r>
              <a:rPr lang="en-US" sz="2000" dirty="0" smtClean="0"/>
              <a:t>Ignoring</a:t>
            </a:r>
          </a:p>
          <a:p>
            <a:r>
              <a:rPr lang="en-US" sz="2000" dirty="0" smtClean="0"/>
              <a:t>Drama</a:t>
            </a:r>
          </a:p>
          <a:p>
            <a:r>
              <a:rPr lang="en-US" sz="2000" dirty="0" smtClean="0"/>
              <a:t>Online (Cyber Bullying)</a:t>
            </a:r>
          </a:p>
          <a:p>
            <a:r>
              <a:rPr lang="en-US" sz="2000" dirty="0" smtClean="0"/>
              <a:t>One on One</a:t>
            </a:r>
          </a:p>
          <a:p>
            <a:r>
              <a:rPr lang="en-US" sz="2000" dirty="0" smtClean="0"/>
              <a:t>In Groups</a:t>
            </a:r>
          </a:p>
          <a:p>
            <a:endParaRPr lang="en-US" dirty="0"/>
          </a:p>
        </p:txBody>
      </p:sp>
      <p:sp>
        <p:nvSpPr>
          <p:cNvPr id="5" name="Content Placeholder 2"/>
          <p:cNvSpPr txBox="1">
            <a:spLocks/>
          </p:cNvSpPr>
          <p:nvPr/>
        </p:nvSpPr>
        <p:spPr>
          <a:xfrm>
            <a:off x="4780660" y="2497508"/>
            <a:ext cx="3048000" cy="411479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 </a:t>
            </a:r>
            <a:r>
              <a:rPr lang="en-US" sz="2000" dirty="0" smtClean="0"/>
              <a:t>Trustworthy</a:t>
            </a:r>
            <a:endParaRPr lang="en-US" sz="2000" dirty="0"/>
          </a:p>
          <a:p>
            <a:r>
              <a:rPr lang="en-US" sz="2000" dirty="0"/>
              <a:t> </a:t>
            </a:r>
            <a:r>
              <a:rPr lang="en-US" sz="2000" dirty="0" smtClean="0"/>
              <a:t> Loyal</a:t>
            </a:r>
            <a:endParaRPr lang="en-US" sz="2000" dirty="0"/>
          </a:p>
          <a:p>
            <a:r>
              <a:rPr lang="en-US" sz="2000" dirty="0"/>
              <a:t>  </a:t>
            </a:r>
            <a:r>
              <a:rPr lang="en-US" sz="2000" dirty="0" smtClean="0"/>
              <a:t>Helpful</a:t>
            </a:r>
            <a:endParaRPr lang="en-US" sz="2000" dirty="0"/>
          </a:p>
          <a:p>
            <a:r>
              <a:rPr lang="en-US" sz="2000" dirty="0"/>
              <a:t>  </a:t>
            </a:r>
            <a:r>
              <a:rPr lang="en-US" sz="2000" dirty="0" smtClean="0"/>
              <a:t>Friendly</a:t>
            </a:r>
            <a:endParaRPr lang="en-US" sz="2000" dirty="0"/>
          </a:p>
          <a:p>
            <a:r>
              <a:rPr lang="en-US" sz="2000" dirty="0"/>
              <a:t>  </a:t>
            </a:r>
            <a:r>
              <a:rPr lang="en-US" sz="2000" dirty="0" smtClean="0"/>
              <a:t>Courteous</a:t>
            </a:r>
            <a:endParaRPr lang="en-US" sz="2000" dirty="0"/>
          </a:p>
          <a:p>
            <a:r>
              <a:rPr lang="en-US" sz="2000" dirty="0"/>
              <a:t>  </a:t>
            </a:r>
            <a:r>
              <a:rPr lang="en-US" sz="2000" dirty="0" smtClean="0"/>
              <a:t>Kind</a:t>
            </a:r>
            <a:endParaRPr lang="en-US" sz="2000" dirty="0"/>
          </a:p>
          <a:p>
            <a:r>
              <a:rPr lang="en-US" sz="2000" dirty="0"/>
              <a:t>  </a:t>
            </a:r>
            <a:r>
              <a:rPr lang="en-US" sz="2000" dirty="0" smtClean="0"/>
              <a:t>Obedient</a:t>
            </a:r>
            <a:endParaRPr lang="en-US" sz="2000" dirty="0"/>
          </a:p>
          <a:p>
            <a:r>
              <a:rPr lang="en-US" sz="2000" dirty="0"/>
              <a:t>  </a:t>
            </a:r>
            <a:r>
              <a:rPr lang="en-US" sz="2000" dirty="0" smtClean="0"/>
              <a:t>Cheerful</a:t>
            </a:r>
            <a:endParaRPr lang="en-US" sz="2000" dirty="0"/>
          </a:p>
          <a:p>
            <a:r>
              <a:rPr lang="en-US" sz="2000" dirty="0"/>
              <a:t>  </a:t>
            </a:r>
            <a:r>
              <a:rPr lang="en-US" sz="2000" dirty="0" smtClean="0"/>
              <a:t>Thrifty</a:t>
            </a:r>
            <a:endParaRPr lang="en-US" sz="2000" dirty="0"/>
          </a:p>
          <a:p>
            <a:r>
              <a:rPr lang="en-US" sz="2000" dirty="0"/>
              <a:t>  </a:t>
            </a:r>
            <a:r>
              <a:rPr lang="en-US" sz="2000" dirty="0" smtClean="0"/>
              <a:t>Brave</a:t>
            </a:r>
            <a:endParaRPr lang="en-US" sz="2000" dirty="0"/>
          </a:p>
          <a:p>
            <a:r>
              <a:rPr lang="en-US" sz="2000" dirty="0"/>
              <a:t>  </a:t>
            </a:r>
            <a:r>
              <a:rPr lang="en-US" sz="2000" dirty="0" smtClean="0"/>
              <a:t>Clean</a:t>
            </a:r>
            <a:endParaRPr lang="en-US" sz="2000" dirty="0"/>
          </a:p>
          <a:p>
            <a:r>
              <a:rPr lang="en-US" sz="2000" dirty="0"/>
              <a:t>  </a:t>
            </a:r>
            <a:r>
              <a:rPr lang="en-US" sz="2000" dirty="0" smtClean="0"/>
              <a:t>Reverent</a:t>
            </a:r>
            <a:endParaRPr lang="en-US" dirty="0"/>
          </a:p>
        </p:txBody>
      </p:sp>
      <p:sp>
        <p:nvSpPr>
          <p:cNvPr id="6" name="Content Placeholder 2"/>
          <p:cNvSpPr txBox="1">
            <a:spLocks/>
          </p:cNvSpPr>
          <p:nvPr/>
        </p:nvSpPr>
        <p:spPr>
          <a:xfrm>
            <a:off x="686512" y="1964108"/>
            <a:ext cx="39624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u="sng" dirty="0" smtClean="0"/>
              <a:t>Bullying</a:t>
            </a:r>
            <a:endParaRPr lang="en-US" sz="2400" b="1" u="sng" dirty="0"/>
          </a:p>
        </p:txBody>
      </p:sp>
      <p:sp>
        <p:nvSpPr>
          <p:cNvPr id="7" name="Content Placeholder 2"/>
          <p:cNvSpPr txBox="1">
            <a:spLocks/>
          </p:cNvSpPr>
          <p:nvPr/>
        </p:nvSpPr>
        <p:spPr>
          <a:xfrm>
            <a:off x="4780660" y="1964108"/>
            <a:ext cx="39624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u="sng" dirty="0" smtClean="0"/>
              <a:t>Scout Law</a:t>
            </a:r>
            <a:endParaRPr lang="en-US" sz="2400" b="1" u="sng" dirty="0"/>
          </a:p>
        </p:txBody>
      </p:sp>
      <p:sp>
        <p:nvSpPr>
          <p:cNvPr id="8" name="Content Placeholder 2"/>
          <p:cNvSpPr txBox="1">
            <a:spLocks/>
          </p:cNvSpPr>
          <p:nvPr/>
        </p:nvSpPr>
        <p:spPr>
          <a:xfrm>
            <a:off x="6019800" y="533400"/>
            <a:ext cx="2974109" cy="12954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800" dirty="0" smtClean="0"/>
              <a:t>Video - You’re Not Alone</a:t>
            </a:r>
          </a:p>
          <a:p>
            <a:pPr marL="0" indent="0">
              <a:buFont typeface="Arial" pitchFamily="34" charset="0"/>
              <a:buNone/>
            </a:pPr>
            <a:r>
              <a:rPr lang="en-US" sz="800" dirty="0" smtClean="0">
                <a:hlinkClick r:id="rId3"/>
              </a:rPr>
              <a:t>http://www.pacer.org/bullying/video/player.asp?video=58</a:t>
            </a:r>
            <a:endParaRPr lang="en-US" sz="800" dirty="0" smtClean="0"/>
          </a:p>
          <a:p>
            <a:pPr marL="0" indent="0">
              <a:buFont typeface="Arial" pitchFamily="34" charset="0"/>
              <a:buNone/>
            </a:pPr>
            <a:endParaRPr lang="en-US" sz="800" dirty="0" smtClean="0"/>
          </a:p>
          <a:p>
            <a:pPr marL="0" indent="0">
              <a:buFont typeface="Arial" pitchFamily="34" charset="0"/>
              <a:buNone/>
            </a:pPr>
            <a:r>
              <a:rPr lang="en-US" sz="800" dirty="0" smtClean="0"/>
              <a:t>Video - What Bullying Is</a:t>
            </a:r>
          </a:p>
          <a:p>
            <a:pPr marL="0" indent="0">
              <a:buFont typeface="Arial" pitchFamily="34" charset="0"/>
              <a:buNone/>
            </a:pPr>
            <a:r>
              <a:rPr lang="en-US" sz="800" dirty="0" smtClean="0">
                <a:hlinkClick r:id="rId4"/>
              </a:rPr>
              <a:t>http://www.pacer.org/bullying/video/player.asp?video=43</a:t>
            </a:r>
            <a:endParaRPr lang="en-US" sz="800" dirty="0" smtClean="0"/>
          </a:p>
          <a:p>
            <a:pPr marL="0" indent="0">
              <a:buFont typeface="Arial" pitchFamily="34" charset="0"/>
              <a:buNone/>
            </a:pPr>
            <a:endParaRPr lang="en-US" sz="800" dirty="0" smtClean="0"/>
          </a:p>
          <a:p>
            <a:pPr marL="0" indent="0">
              <a:buFont typeface="Arial" pitchFamily="34" charset="0"/>
              <a:buNone/>
            </a:pPr>
            <a:r>
              <a:rPr lang="en-US" sz="800" dirty="0" smtClean="0"/>
              <a:t>Video – How Bullying Feels</a:t>
            </a:r>
          </a:p>
          <a:p>
            <a:pPr marL="0" indent="0">
              <a:buFont typeface="Arial" pitchFamily="34" charset="0"/>
              <a:buNone/>
            </a:pPr>
            <a:r>
              <a:rPr lang="en-US" sz="800" dirty="0" smtClean="0">
                <a:hlinkClick r:id="rId5"/>
              </a:rPr>
              <a:t>http://www.pacer.org/bullying/video/player.asp?video=40</a:t>
            </a:r>
            <a:endParaRPr lang="en-US" sz="800" dirty="0"/>
          </a:p>
        </p:txBody>
      </p:sp>
    </p:spTree>
    <p:extLst>
      <p:ext uri="{BB962C8B-B14F-4D97-AF65-F5344CB8AC3E}">
        <p14:creationId xmlns:p14="http://schemas.microsoft.com/office/powerpoint/2010/main" val="343017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happening to you?</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Know That Your Not alone</a:t>
            </a:r>
          </a:p>
          <a:p>
            <a:pPr marL="514350" indent="-514350">
              <a:buFont typeface="+mj-lt"/>
              <a:buAutoNum type="arabicPeriod"/>
            </a:pPr>
            <a:r>
              <a:rPr lang="en-US" dirty="0" smtClean="0"/>
              <a:t>Be a Self-advocate</a:t>
            </a:r>
          </a:p>
          <a:p>
            <a:pPr marL="514350" indent="-514350">
              <a:buFont typeface="+mj-lt"/>
              <a:buAutoNum type="arabicPeriod"/>
            </a:pPr>
            <a:r>
              <a:rPr lang="en-US" dirty="0" smtClean="0"/>
              <a:t>Assert your Rights</a:t>
            </a:r>
            <a:endParaRPr lang="en-US" dirty="0"/>
          </a:p>
        </p:txBody>
      </p:sp>
    </p:spTree>
    <p:extLst>
      <p:ext uri="{BB962C8B-B14F-4D97-AF65-F5344CB8AC3E}">
        <p14:creationId xmlns:p14="http://schemas.microsoft.com/office/powerpoint/2010/main" val="2197642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16" t="8686" r="31431" b="6192"/>
          <a:stretch/>
        </p:blipFill>
        <p:spPr bwMode="auto">
          <a:xfrm>
            <a:off x="2184141" y="381000"/>
            <a:ext cx="4775719"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7001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382" t="6949" r="31718" b="7314"/>
          <a:stretch/>
        </p:blipFill>
        <p:spPr bwMode="auto">
          <a:xfrm>
            <a:off x="2152293" y="381000"/>
            <a:ext cx="4839414"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3813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612" t="6233" r="31546" b="8900"/>
          <a:stretch/>
        </p:blipFill>
        <p:spPr bwMode="auto">
          <a:xfrm>
            <a:off x="2171700" y="521412"/>
            <a:ext cx="4800601" cy="6219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3871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382" t="7766" r="31661" b="7418"/>
          <a:stretch/>
        </p:blipFill>
        <p:spPr bwMode="auto">
          <a:xfrm>
            <a:off x="2181202" y="457200"/>
            <a:ext cx="4781597"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5225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440" t="8921" r="31996" b="5443"/>
          <a:stretch/>
        </p:blipFill>
        <p:spPr bwMode="auto">
          <a:xfrm>
            <a:off x="2247900" y="457200"/>
            <a:ext cx="4648200" cy="6123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4963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492" t="8091" r="29578" b="3982"/>
          <a:stretch/>
        </p:blipFill>
        <p:spPr bwMode="auto">
          <a:xfrm>
            <a:off x="1931216" y="457200"/>
            <a:ext cx="5281568" cy="6229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9930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202</TotalTime>
  <Words>1160</Words>
  <Application>Microsoft Office PowerPoint</Application>
  <PresentationFormat>On-screen Show (4:3)</PresentationFormat>
  <Paragraphs>143</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Clarity</vt:lpstr>
      <vt:lpstr>Bullying</vt:lpstr>
      <vt:lpstr>Bullying vs. Scouting</vt:lpstr>
      <vt:lpstr>Is it happening to you?</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Bullying</dc:title>
  <dc:creator>Colin  Alesse</dc:creator>
  <cp:lastModifiedBy>Colin  Alesse</cp:lastModifiedBy>
  <cp:revision>23</cp:revision>
  <cp:lastPrinted>2013-11-29T16:26:03Z</cp:lastPrinted>
  <dcterms:created xsi:type="dcterms:W3CDTF">2013-11-29T13:29:17Z</dcterms:created>
  <dcterms:modified xsi:type="dcterms:W3CDTF">2013-11-29T16:51:32Z</dcterms:modified>
</cp:coreProperties>
</file>